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715" r:id="rId3"/>
  </p:sldMasterIdLst>
  <p:notesMasterIdLst>
    <p:notesMasterId r:id="rId25"/>
  </p:notesMasterIdLst>
  <p:sldIdLst>
    <p:sldId id="2142535076" r:id="rId4"/>
    <p:sldId id="2142535124" r:id="rId5"/>
    <p:sldId id="2142535176" r:id="rId6"/>
    <p:sldId id="2142535177" r:id="rId7"/>
    <p:sldId id="2142535178" r:id="rId8"/>
    <p:sldId id="2142535179" r:id="rId9"/>
    <p:sldId id="2142535180" r:id="rId10"/>
    <p:sldId id="2142535181" r:id="rId11"/>
    <p:sldId id="2142535197" r:id="rId12"/>
    <p:sldId id="2142535184" r:id="rId13"/>
    <p:sldId id="2142535185" r:id="rId14"/>
    <p:sldId id="2142535189" r:id="rId15"/>
    <p:sldId id="2142535199" r:id="rId16"/>
    <p:sldId id="2142535190" r:id="rId17"/>
    <p:sldId id="2142535191" r:id="rId18"/>
    <p:sldId id="2142535188" r:id="rId19"/>
    <p:sldId id="2142535195" r:id="rId20"/>
    <p:sldId id="2142535174" r:id="rId21"/>
    <p:sldId id="2142535162" r:id="rId22"/>
    <p:sldId id="2142535198" r:id="rId23"/>
    <p:sldId id="21425351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C64"/>
    <a:srgbClr val="ED7D31"/>
    <a:srgbClr val="FFAC61"/>
    <a:srgbClr val="FFB900"/>
    <a:srgbClr val="FE4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93602" autoAdjust="0"/>
  </p:normalViewPr>
  <p:slideViewPr>
    <p:cSldViewPr snapToGrid="0">
      <p:cViewPr varScale="1">
        <p:scale>
          <a:sx n="86" d="100"/>
          <a:sy n="86" d="100"/>
        </p:scale>
        <p:origin x="9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ita Kalinichenko" userId="565a3560e1f378ee" providerId="LiveId" clId="{7D03C62E-431F-43B5-B58C-ABB6A1E1A2C5}"/>
    <pc:docChg chg="addSld modSld">
      <pc:chgData name="Nikita Kalinichenko" userId="565a3560e1f378ee" providerId="LiveId" clId="{7D03C62E-431F-43B5-B58C-ABB6A1E1A2C5}" dt="2024-02-19T11:33:11.882" v="58" actId="20577"/>
      <pc:docMkLst>
        <pc:docMk/>
      </pc:docMkLst>
      <pc:sldChg chg="modSp add mod">
        <pc:chgData name="Nikita Kalinichenko" userId="565a3560e1f378ee" providerId="LiveId" clId="{7D03C62E-431F-43B5-B58C-ABB6A1E1A2C5}" dt="2024-02-19T11:33:11.882" v="58" actId="20577"/>
        <pc:sldMkLst>
          <pc:docMk/>
          <pc:sldMk cId="2048858644" sldId="2142535199"/>
        </pc:sldMkLst>
        <pc:spChg chg="mod">
          <ac:chgData name="Nikita Kalinichenko" userId="565a3560e1f378ee" providerId="LiveId" clId="{7D03C62E-431F-43B5-B58C-ABB6A1E1A2C5}" dt="2024-02-19T09:19:33.375" v="1"/>
          <ac:spMkLst>
            <pc:docMk/>
            <pc:sldMk cId="2048858644" sldId="2142535199"/>
            <ac:spMk id="4" creationId="{21BB1B4B-E1FB-10D7-9455-67B70282127A}"/>
          </ac:spMkLst>
        </pc:spChg>
        <pc:spChg chg="mod">
          <ac:chgData name="Nikita Kalinichenko" userId="565a3560e1f378ee" providerId="LiveId" clId="{7D03C62E-431F-43B5-B58C-ABB6A1E1A2C5}" dt="2024-02-19T11:33:11.882" v="58" actId="20577"/>
          <ac:spMkLst>
            <pc:docMk/>
            <pc:sldMk cId="2048858644" sldId="2142535199"/>
            <ac:spMk id="5" creationId="{E748C471-75AA-CD19-2F34-9F5768D59BD9}"/>
          </ac:spMkLst>
        </pc:spChg>
        <pc:spChg chg="mod">
          <ac:chgData name="Nikita Kalinichenko" userId="565a3560e1f378ee" providerId="LiveId" clId="{7D03C62E-431F-43B5-B58C-ABB6A1E1A2C5}" dt="2024-02-19T11:32:10.028" v="41" actId="20577"/>
          <ac:spMkLst>
            <pc:docMk/>
            <pc:sldMk cId="2048858644" sldId="2142535199"/>
            <ac:spMk id="16" creationId="{1AE741FE-C5ED-67DB-A71B-F5ED38E2D58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09C1A-4C70-480D-8A71-D39DD37E47B6}"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C522E-2723-4DAA-AC1A-62D4A8C7C7F8}" type="slidenum">
              <a:rPr lang="en-US" smtClean="0"/>
              <a:t>‹#›</a:t>
            </a:fld>
            <a:endParaRPr lang="en-US"/>
          </a:p>
        </p:txBody>
      </p:sp>
    </p:spTree>
    <p:extLst>
      <p:ext uri="{BB962C8B-B14F-4D97-AF65-F5344CB8AC3E}">
        <p14:creationId xmlns:p14="http://schemas.microsoft.com/office/powerpoint/2010/main" val="2701117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247440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503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805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510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A5527-D4BC-FD3C-91B0-799063CAF6BA}"/>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0688F2A2-FD0A-3D70-D395-36823970B958}"/>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E5B6A06E-BA48-EB73-8F52-654F97945F13}"/>
              </a:ext>
            </a:extLst>
          </p:cNvPr>
          <p:cNvSpPr>
            <a:spLocks noGrp="1"/>
          </p:cNvSpPr>
          <p:nvPr>
            <p:ph type="body" idx="1"/>
          </p:nvPr>
        </p:nvSpPr>
        <p:spPr/>
        <p:txBody>
          <a:bodyPr/>
          <a:lstStyle/>
          <a:p>
            <a:endParaRPr lang="aa-ET"/>
          </a:p>
        </p:txBody>
      </p:sp>
      <p:sp>
        <p:nvSpPr>
          <p:cNvPr id="4" name="Номер слайда 3">
            <a:extLst>
              <a:ext uri="{FF2B5EF4-FFF2-40B4-BE49-F238E27FC236}">
                <a16:creationId xmlns:a16="http://schemas.microsoft.com/office/drawing/2014/main" id="{580E13C2-C5A2-CC43-A4E8-3C19EA590C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53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61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730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371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300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730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8A3CC7-AF58-4645-815F-AF4224E4923D}" type="slidenum">
              <a:rPr kumimoji="0" lang="en-US" sz="1200" b="0" i="0" u="none" strike="noStrike" kern="1200" cap="none" spc="0" normalizeH="0" baseline="0" noProof="0" smtClean="0">
                <a:ln>
                  <a:noFill/>
                </a:ln>
                <a:solidFill>
                  <a:prstClr val="black"/>
                </a:solidFill>
                <a:effectLst/>
                <a:uLnTx/>
                <a:uFillTx/>
                <a:latin typeface="Montserrat" pitchFamily="2" charset="-52"/>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Montserrat" pitchFamily="2" charset="-52"/>
              <a:ea typeface="+mn-ea"/>
              <a:cs typeface="+mn-cs"/>
            </a:endParaRPr>
          </a:p>
        </p:txBody>
      </p:sp>
    </p:spTree>
    <p:extLst>
      <p:ext uri="{BB962C8B-B14F-4D97-AF65-F5344CB8AC3E}">
        <p14:creationId xmlns:p14="http://schemas.microsoft.com/office/powerpoint/2010/main" val="194135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a:solidFill>
                <a:srgbClr val="000000"/>
              </a:solidFill>
              <a:effectLst/>
              <a:latin typeface="Arial"/>
              <a:cs typeface="Arial"/>
            </a:endParaRPr>
          </a:p>
        </p:txBody>
      </p:sp>
    </p:spTree>
    <p:extLst>
      <p:ext uri="{BB962C8B-B14F-4D97-AF65-F5344CB8AC3E}">
        <p14:creationId xmlns:p14="http://schemas.microsoft.com/office/powerpoint/2010/main" val="1385297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2584C-DDA8-8754-B6F0-FDC05A22A1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71960-BE75-6936-1FC6-B211CE6555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1EFF2D-3EC5-C83E-9F6D-55126C87EE96}"/>
              </a:ext>
            </a:extLst>
          </p:cNvPr>
          <p:cNvSpPr>
            <a:spLocks noGrp="1"/>
          </p:cNvSpPr>
          <p:nvPr>
            <p:ph type="body" idx="1"/>
          </p:nvPr>
        </p:nvSpPr>
        <p:spPr/>
        <p:txBody>
          <a:bodyPr/>
          <a:lstStyle/>
          <a:p>
            <a:endParaRPr lang="en-US" i="1" dirty="0"/>
          </a:p>
        </p:txBody>
      </p:sp>
      <p:sp>
        <p:nvSpPr>
          <p:cNvPr id="4" name="Slide Number Placeholder 3">
            <a:extLst>
              <a:ext uri="{FF2B5EF4-FFF2-40B4-BE49-F238E27FC236}">
                <a16:creationId xmlns:a16="http://schemas.microsoft.com/office/drawing/2014/main" id="{4ADAEBC4-B268-B6DE-9028-432F4A05CE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8A3CC7-AF58-4645-815F-AF4224E4923D}" type="slidenum">
              <a:rPr kumimoji="0" lang="en-US" sz="1200" b="0" i="0" u="none" strike="noStrike" kern="1200" cap="none" spc="0" normalizeH="0" baseline="0" noProof="0" smtClean="0">
                <a:ln>
                  <a:noFill/>
                </a:ln>
                <a:solidFill>
                  <a:prstClr val="black"/>
                </a:solidFill>
                <a:effectLst/>
                <a:uLnTx/>
                <a:uFillTx/>
                <a:latin typeface="Montserrat" pitchFamily="2" charset="-52"/>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Montserrat" pitchFamily="2" charset="-52"/>
              <a:ea typeface="+mn-ea"/>
              <a:cs typeface="+mn-cs"/>
            </a:endParaRPr>
          </a:p>
        </p:txBody>
      </p:sp>
    </p:spTree>
    <p:extLst>
      <p:ext uri="{BB962C8B-B14F-4D97-AF65-F5344CB8AC3E}">
        <p14:creationId xmlns:p14="http://schemas.microsoft.com/office/powerpoint/2010/main" val="1795214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01612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660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21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95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621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773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74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2500F-EC09-05FD-2133-AE4C00001022}"/>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CA1944FC-EC52-96EA-B8A4-785EC8AADAC0}"/>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BDF610BD-8E0D-FE2D-1725-3021EBC8DA65}"/>
              </a:ext>
            </a:extLst>
          </p:cNvPr>
          <p:cNvSpPr>
            <a:spLocks noGrp="1"/>
          </p:cNvSpPr>
          <p:nvPr>
            <p:ph type="body" idx="1"/>
          </p:nvPr>
        </p:nvSpPr>
        <p:spPr/>
        <p:txBody>
          <a:bodyPr/>
          <a:lstStyle/>
          <a:p>
            <a:endParaRPr lang="aa-ET"/>
          </a:p>
        </p:txBody>
      </p:sp>
      <p:sp>
        <p:nvSpPr>
          <p:cNvPr id="4" name="Номер слайда 3">
            <a:extLst>
              <a:ext uri="{FF2B5EF4-FFF2-40B4-BE49-F238E27FC236}">
                <a16:creationId xmlns:a16="http://schemas.microsoft.com/office/drawing/2014/main" id="{3986BD9E-E63A-C45A-186C-8D4AD78316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41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128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Рисунок 1">
            <a:extLst>
              <a:ext uri="{FF2B5EF4-FFF2-40B4-BE49-F238E27FC236}">
                <a16:creationId xmlns:a16="http://schemas.microsoft.com/office/drawing/2014/main" id="{AED22A7D-371F-2CD9-9A41-20FEDD411A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32"/>
          <a:stretch/>
        </p:blipFill>
        <p:spPr>
          <a:xfrm>
            <a:off x="0" y="0"/>
            <a:ext cx="12192000" cy="6924989"/>
          </a:xfrm>
          <a:prstGeom prst="rect">
            <a:avLst/>
          </a:prstGeom>
        </p:spPr>
      </p:pic>
    </p:spTree>
    <p:extLst>
      <p:ext uri="{BB962C8B-B14F-4D97-AF65-F5344CB8AC3E}">
        <p14:creationId xmlns:p14="http://schemas.microsoft.com/office/powerpoint/2010/main" val="54754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Основная страница" preserve="1">
  <p:cSld name="Основная страница">
    <p:spTree>
      <p:nvGrpSpPr>
        <p:cNvPr id="1" name="Shape 138"/>
        <p:cNvGrpSpPr/>
        <p:nvPr/>
      </p:nvGrpSpPr>
      <p:grpSpPr>
        <a:xfrm>
          <a:off x="0" y="0"/>
          <a:ext cx="0" cy="0"/>
          <a:chOff x="0" y="0"/>
          <a:chExt cx="0" cy="0"/>
        </a:xfrm>
      </p:grpSpPr>
      <p:pic>
        <p:nvPicPr>
          <p:cNvPr id="6" name="Рисунок 2">
            <a:extLst>
              <a:ext uri="{FF2B5EF4-FFF2-40B4-BE49-F238E27FC236}">
                <a16:creationId xmlns:a16="http://schemas.microsoft.com/office/drawing/2014/main" id="{84466836-BB44-E7CB-650E-86C88FA28D17}"/>
              </a:ext>
            </a:extLst>
          </p:cNvPr>
          <p:cNvPicPr>
            <a:picLocks noChangeAspect="1"/>
          </p:cNvPicPr>
          <p:nvPr userDrawn="1"/>
        </p:nvPicPr>
        <p:blipFill>
          <a:blip r:embed="rId2" cstate="screen">
            <a:alphaModFix/>
            <a:extLst>
              <a:ext uri="{BEBA8EAE-BF5A-486C-A8C5-ECC9F3942E4B}">
                <a14:imgProps xmlns:a14="http://schemas.microsoft.com/office/drawing/2010/main">
                  <a14:imgLayer r:embed="rId3">
                    <a14:imgEffect>
                      <a14:artisticBlur/>
                    </a14:imgEffect>
                    <a14:imgEffect>
                      <a14:sharpenSoften amount="-100000"/>
                    </a14:imgEffect>
                  </a14:imgLayer>
                </a14:imgProps>
              </a:ext>
              <a:ext uri="{28A0092B-C50C-407E-A947-70E740481C1C}">
                <a14:useLocalDpi xmlns:a14="http://schemas.microsoft.com/office/drawing/2010/main"/>
              </a:ext>
            </a:extLst>
          </a:blip>
          <a:srcRect l="155" r="155"/>
          <a:stretch/>
        </p:blipFill>
        <p:spPr>
          <a:xfrm>
            <a:off x="0" y="0"/>
            <a:ext cx="12192000" cy="6879336"/>
          </a:xfrm>
          <a:prstGeom prst="rect">
            <a:avLst/>
          </a:prstGeom>
        </p:spPr>
      </p:pic>
    </p:spTree>
    <p:extLst>
      <p:ext uri="{BB962C8B-B14F-4D97-AF65-F5344CB8AC3E}">
        <p14:creationId xmlns:p14="http://schemas.microsoft.com/office/powerpoint/2010/main" val="15421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9852F96-8962-F60F-6D1D-6F818C4B84AB}"/>
              </a:ext>
            </a:extLst>
          </p:cNvPr>
          <p:cNvSpPr/>
          <p:nvPr userDrawn="1"/>
        </p:nvSpPr>
        <p:spPr>
          <a:xfrm rot="16200000">
            <a:off x="10952734" y="829737"/>
            <a:ext cx="1253232" cy="1253232"/>
          </a:xfrm>
          <a:custGeom>
            <a:avLst/>
            <a:gdLst>
              <a:gd name="connsiteX0" fmla="*/ 1102495 w 1111250"/>
              <a:gd name="connsiteY0" fmla="*/ 0 h 1111250"/>
              <a:gd name="connsiteX1" fmla="*/ 1111250 w 1111250"/>
              <a:gd name="connsiteY1" fmla="*/ 0 h 1111250"/>
              <a:gd name="connsiteX2" fmla="*/ 1111250 w 1111250"/>
              <a:gd name="connsiteY2" fmla="*/ 1111250 h 1111250"/>
              <a:gd name="connsiteX3" fmla="*/ 0 w 1111250"/>
              <a:gd name="connsiteY3" fmla="*/ 1111250 h 1111250"/>
              <a:gd name="connsiteX4" fmla="*/ 0 w 1111250"/>
              <a:gd name="connsiteY4" fmla="*/ 1102495 h 1111250"/>
              <a:gd name="connsiteX5" fmla="*/ 47625 w 1111250"/>
              <a:gd name="connsiteY5" fmla="*/ 1104900 h 1111250"/>
              <a:gd name="connsiteX6" fmla="*/ 1104900 w 1111250"/>
              <a:gd name="connsiteY6" fmla="*/ 47625 h 11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250" h="1111250">
                <a:moveTo>
                  <a:pt x="1102495" y="0"/>
                </a:moveTo>
                <a:lnTo>
                  <a:pt x="1111250" y="0"/>
                </a:lnTo>
                <a:lnTo>
                  <a:pt x="1111250" y="1111250"/>
                </a:lnTo>
                <a:lnTo>
                  <a:pt x="0" y="1111250"/>
                </a:lnTo>
                <a:lnTo>
                  <a:pt x="0" y="1102495"/>
                </a:lnTo>
                <a:lnTo>
                  <a:pt x="47625" y="1104900"/>
                </a:lnTo>
                <a:cubicBezTo>
                  <a:pt x="631542" y="1104900"/>
                  <a:pt x="1104900" y="631542"/>
                  <a:pt x="1104900" y="47625"/>
                </a:cubicBezTo>
                <a:close/>
              </a:path>
            </a:pathLst>
          </a:custGeom>
          <a:solidFill>
            <a:srgbClr val="FF4013"/>
          </a:solidFill>
          <a:ln w="12700">
            <a:noFill/>
            <a:miter lim="400000"/>
          </a:ln>
        </p:spPr>
        <p:txBody>
          <a:bodyPr lIns="33867" tIns="33867" rIns="33867" bIns="33867" anchor="ctr"/>
          <a:lstStyle/>
          <a:p>
            <a:pPr marL="0" marR="0" lvl="0" indent="0" algn="l" defTabSz="154775" rtl="0" eaLnBrk="1" fontAlgn="auto" latinLnBrk="0" hangingPunct="1">
              <a:lnSpc>
                <a:spcPct val="100000"/>
              </a:lnSpc>
              <a:spcBef>
                <a:spcPts val="0"/>
              </a:spcBef>
              <a:spcAft>
                <a:spcPts val="0"/>
              </a:spcAft>
              <a:buClr>
                <a:srgbClr val="000000"/>
              </a:buClr>
              <a:buSzTx/>
              <a:buFontTx/>
              <a:buNone/>
              <a:tabLst/>
              <a:defRPr/>
            </a:pPr>
            <a:endParaRPr kumimoji="0" lang="en-US" sz="601" b="0" i="0" u="none" strike="noStrike" kern="0" cap="none" spc="0" normalizeH="0" baseline="0" noProof="0">
              <a:ln>
                <a:noFill/>
              </a:ln>
              <a:solidFill>
                <a:srgbClr val="FFFFFF"/>
              </a:solidFill>
              <a:effectLst/>
              <a:uLnTx/>
              <a:uFillTx/>
              <a:latin typeface="Montserrat"/>
              <a:ea typeface="+mn-ea"/>
              <a:cs typeface="Arial"/>
              <a:sym typeface="Arial"/>
            </a:endParaRPr>
          </a:p>
        </p:txBody>
      </p:sp>
      <p:sp>
        <p:nvSpPr>
          <p:cNvPr id="4" name="Rectangle 3">
            <a:extLst>
              <a:ext uri="{FF2B5EF4-FFF2-40B4-BE49-F238E27FC236}">
                <a16:creationId xmlns:a16="http://schemas.microsoft.com/office/drawing/2014/main" id="{8024A3E6-0842-323A-1D61-2DA2EF7CF7B1}"/>
              </a:ext>
            </a:extLst>
          </p:cNvPr>
          <p:cNvSpPr/>
          <p:nvPr userDrawn="1"/>
        </p:nvSpPr>
        <p:spPr>
          <a:xfrm>
            <a:off x="-1" y="0"/>
            <a:ext cx="12205967" cy="838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3" descr="Picture 93">
            <a:extLst>
              <a:ext uri="{FF2B5EF4-FFF2-40B4-BE49-F238E27FC236}">
                <a16:creationId xmlns:a16="http://schemas.microsoft.com/office/drawing/2014/main" id="{13505534-3968-B0C4-399E-D0020A2E49D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459954" y="317231"/>
            <a:ext cx="998629" cy="292369"/>
          </a:xfrm>
          <a:prstGeom prst="rect">
            <a:avLst/>
          </a:prstGeom>
          <a:ln w="12700">
            <a:miter lim="400000"/>
          </a:ln>
        </p:spPr>
      </p:pic>
    </p:spTree>
    <p:extLst>
      <p:ext uri="{BB962C8B-B14F-4D97-AF65-F5344CB8AC3E}">
        <p14:creationId xmlns:p14="http://schemas.microsoft.com/office/powerpoint/2010/main" val="2999320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2" name="Рисунок 2">
            <a:extLst>
              <a:ext uri="{FF2B5EF4-FFF2-40B4-BE49-F238E27FC236}">
                <a16:creationId xmlns:a16="http://schemas.microsoft.com/office/drawing/2014/main" id="{876777BE-609E-1F4D-97B3-8FE97926FC88}"/>
              </a:ext>
            </a:extLst>
          </p:cNvPr>
          <p:cNvPicPr>
            <a:picLocks noChangeAspect="1"/>
          </p:cNvPicPr>
          <p:nvPr userDrawn="1"/>
        </p:nvPicPr>
        <p:blipFill>
          <a:blip r:embed="rId2" cstate="screen">
            <a:alphaModFix/>
            <a:extLst>
              <a:ext uri="{BEBA8EAE-BF5A-486C-A8C5-ECC9F3942E4B}">
                <a14:imgProps xmlns:a14="http://schemas.microsoft.com/office/drawing/2010/main">
                  <a14:imgLayer r:embed="rId3">
                    <a14:imgEffect>
                      <a14:artisticBlur/>
                    </a14:imgEffect>
                    <a14:imgEffect>
                      <a14:sharpenSoften amount="-100000"/>
                    </a14:imgEffect>
                  </a14:imgLayer>
                </a14:imgProps>
              </a:ext>
              <a:ext uri="{28A0092B-C50C-407E-A947-70E740481C1C}">
                <a14:useLocalDpi xmlns:a14="http://schemas.microsoft.com/office/drawing/2010/main"/>
              </a:ext>
            </a:extLst>
          </a:blip>
          <a:srcRect l="155" r="155"/>
          <a:stretch/>
        </p:blipFill>
        <p:spPr>
          <a:xfrm>
            <a:off x="0" y="0"/>
            <a:ext cx="12192000" cy="6879336"/>
          </a:xfrm>
          <a:prstGeom prst="rect">
            <a:avLst/>
          </a:prstGeom>
        </p:spPr>
      </p:pic>
    </p:spTree>
    <p:extLst>
      <p:ext uri="{BB962C8B-B14F-4D97-AF65-F5344CB8AC3E}">
        <p14:creationId xmlns:p14="http://schemas.microsoft.com/office/powerpoint/2010/main" val="13954571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1" y="5929933"/>
            <a:ext cx="10985501" cy="318489"/>
          </a:xfrm>
          <a:prstGeom prst="rect">
            <a:avLst/>
          </a:prstGeom>
        </p:spPr>
        <p:txBody>
          <a:bodyPr lIns="45719" tIns="45719" rIns="45719" bIns="45719"/>
          <a:lstStyle>
            <a:lvl1pPr marL="0" indent="0" defTabSz="41274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9" y="1287497"/>
            <a:ext cx="10985503" cy="2324100"/>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0673" y="3611597"/>
            <a:ext cx="10985500" cy="952500"/>
          </a:xfrm>
          <a:prstGeom prst="rect">
            <a:avLst/>
          </a:prstGeom>
        </p:spPr>
        <p:txBody>
          <a:bodyPr/>
          <a:lstStyle>
            <a:lvl1pPr marL="0" indent="0" defTabSz="412740">
              <a:lnSpc>
                <a:spcPct val="100000"/>
              </a:lnSpc>
              <a:spcBef>
                <a:spcPts val="0"/>
              </a:spcBef>
              <a:buSzTx/>
              <a:buNone/>
              <a:defRPr sz="2751" b="1"/>
            </a:lvl1pPr>
            <a:lvl2pPr marL="0" indent="228594" defTabSz="412740">
              <a:lnSpc>
                <a:spcPct val="100000"/>
              </a:lnSpc>
              <a:spcBef>
                <a:spcPts val="0"/>
              </a:spcBef>
              <a:buSzTx/>
              <a:buNone/>
              <a:defRPr sz="2751" b="1"/>
            </a:lvl2pPr>
            <a:lvl3pPr marL="0" indent="457189" defTabSz="412740">
              <a:lnSpc>
                <a:spcPct val="100000"/>
              </a:lnSpc>
              <a:spcBef>
                <a:spcPts val="0"/>
              </a:spcBef>
              <a:buSzTx/>
              <a:buNone/>
              <a:defRPr sz="2751" b="1"/>
            </a:lvl3pPr>
            <a:lvl4pPr marL="0" indent="685783" defTabSz="412740">
              <a:lnSpc>
                <a:spcPct val="100000"/>
              </a:lnSpc>
              <a:spcBef>
                <a:spcPts val="0"/>
              </a:spcBef>
              <a:buSzTx/>
              <a:buNone/>
              <a:defRPr sz="2751" b="1"/>
            </a:lvl4pPr>
            <a:lvl5pPr marL="0" indent="914377" defTabSz="412740">
              <a:lnSpc>
                <a:spcPct val="100000"/>
              </a:lnSpc>
              <a:spcBef>
                <a:spcPts val="0"/>
              </a:spcBef>
              <a:buSzTx/>
              <a:buNone/>
              <a:defRPr sz="2751"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800" b="0" i="0" u="none" strike="noStrike" kern="1200" cap="none" spc="0" normalizeH="0" baseline="0" noProof="0">
                <a:ln>
                  <a:noFill/>
                </a:ln>
                <a:solidFill>
                  <a:srgbClr val="000000"/>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srgbClr val="000000"/>
              </a:solidFill>
              <a:effectLst/>
              <a:uLnTx/>
              <a:uFillTx/>
              <a:latin typeface="Montserrat"/>
              <a:ea typeface="+mn-ea"/>
              <a:cs typeface="+mn-cs"/>
            </a:endParaRPr>
          </a:p>
        </p:txBody>
      </p:sp>
    </p:spTree>
    <p:extLst>
      <p:ext uri="{BB962C8B-B14F-4D97-AF65-F5344CB8AC3E}">
        <p14:creationId xmlns:p14="http://schemas.microsoft.com/office/powerpoint/2010/main" val="393728624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435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AF10-802F-6EA7-0019-3DBDD5E2F0C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C0CFB076-0F79-E1AF-8449-F95B07849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7385B23F-3252-B4D5-DB96-500929D46B32}"/>
              </a:ext>
            </a:extLst>
          </p:cNvPr>
          <p:cNvSpPr>
            <a:spLocks noGrp="1"/>
          </p:cNvSpPr>
          <p:nvPr>
            <p:ph type="dt" sz="half" idx="10"/>
          </p:nvPr>
        </p:nvSpPr>
        <p:spPr/>
        <p:txBody>
          <a:bodyPr/>
          <a:lstStyle/>
          <a:p>
            <a:fld id="{0DFB292B-A17E-9141-9309-05B197FD5B4B}" type="datetimeFigureOut">
              <a:rPr lang="x-none" smtClean="0"/>
              <a:t>19.02.2024</a:t>
            </a:fld>
            <a:endParaRPr lang="x-none"/>
          </a:p>
        </p:txBody>
      </p:sp>
      <p:sp>
        <p:nvSpPr>
          <p:cNvPr id="5" name="Footer Placeholder 4">
            <a:extLst>
              <a:ext uri="{FF2B5EF4-FFF2-40B4-BE49-F238E27FC236}">
                <a16:creationId xmlns:a16="http://schemas.microsoft.com/office/drawing/2014/main" id="{BBDDCA33-9D2B-56D7-2D48-10FC4933530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419CD7F-BA61-6A9F-6827-A572BCC71F4C}"/>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220192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B99F9-D8DF-EB95-8554-FA9B13E0802D}"/>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269BCC46-6AE2-C23C-8BA1-3900834EB1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F65EF59D-2FC4-6D8A-C4D0-CDF82038C601}"/>
              </a:ext>
            </a:extLst>
          </p:cNvPr>
          <p:cNvSpPr>
            <a:spLocks noGrp="1"/>
          </p:cNvSpPr>
          <p:nvPr>
            <p:ph type="dt" sz="half" idx="10"/>
          </p:nvPr>
        </p:nvSpPr>
        <p:spPr/>
        <p:txBody>
          <a:bodyPr/>
          <a:lstStyle/>
          <a:p>
            <a:fld id="{0DFB292B-A17E-9141-9309-05B197FD5B4B}" type="datetimeFigureOut">
              <a:rPr lang="x-none" smtClean="0"/>
              <a:t>19.02.2024</a:t>
            </a:fld>
            <a:endParaRPr lang="x-none"/>
          </a:p>
        </p:txBody>
      </p:sp>
      <p:sp>
        <p:nvSpPr>
          <p:cNvPr id="5" name="Footer Placeholder 4">
            <a:extLst>
              <a:ext uri="{FF2B5EF4-FFF2-40B4-BE49-F238E27FC236}">
                <a16:creationId xmlns:a16="http://schemas.microsoft.com/office/drawing/2014/main" id="{56D90F7B-0DE3-7C3F-7D45-D408BA9ECCD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071313C-0C60-C185-1EEC-F84C6AB10AB9}"/>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2210400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8B6A-7DCA-2B67-04FE-CCFCB2DF87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500FEF34-C629-8EF2-40D4-DAAA894537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99CDDB1-2007-6AEC-9573-4D37E58BE469}"/>
              </a:ext>
            </a:extLst>
          </p:cNvPr>
          <p:cNvSpPr>
            <a:spLocks noGrp="1"/>
          </p:cNvSpPr>
          <p:nvPr>
            <p:ph type="dt" sz="half" idx="10"/>
          </p:nvPr>
        </p:nvSpPr>
        <p:spPr/>
        <p:txBody>
          <a:bodyPr/>
          <a:lstStyle/>
          <a:p>
            <a:fld id="{0DFB292B-A17E-9141-9309-05B197FD5B4B}" type="datetimeFigureOut">
              <a:rPr lang="x-none" smtClean="0"/>
              <a:t>19.02.2024</a:t>
            </a:fld>
            <a:endParaRPr lang="x-none"/>
          </a:p>
        </p:txBody>
      </p:sp>
      <p:sp>
        <p:nvSpPr>
          <p:cNvPr id="5" name="Footer Placeholder 4">
            <a:extLst>
              <a:ext uri="{FF2B5EF4-FFF2-40B4-BE49-F238E27FC236}">
                <a16:creationId xmlns:a16="http://schemas.microsoft.com/office/drawing/2014/main" id="{2CF2B8EA-C270-C9EC-46DA-90F052E3EC1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681E208-318B-13F3-7AD6-EEF3DFDECB4E}"/>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3934324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0AE5-7E1B-0D25-5A1D-A7DFA9AAA61D}"/>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10CB9CED-6552-B38C-584F-A5203238CB8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E25F5639-6203-147D-4FE6-8E902B5D6EF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38918F39-9677-0F27-16E3-01444EDA6189}"/>
              </a:ext>
            </a:extLst>
          </p:cNvPr>
          <p:cNvSpPr>
            <a:spLocks noGrp="1"/>
          </p:cNvSpPr>
          <p:nvPr>
            <p:ph type="dt" sz="half" idx="10"/>
          </p:nvPr>
        </p:nvSpPr>
        <p:spPr/>
        <p:txBody>
          <a:bodyPr/>
          <a:lstStyle/>
          <a:p>
            <a:fld id="{0DFB292B-A17E-9141-9309-05B197FD5B4B}" type="datetimeFigureOut">
              <a:rPr lang="x-none" smtClean="0"/>
              <a:t>19.02.2024</a:t>
            </a:fld>
            <a:endParaRPr lang="x-none"/>
          </a:p>
        </p:txBody>
      </p:sp>
      <p:sp>
        <p:nvSpPr>
          <p:cNvPr id="6" name="Footer Placeholder 5">
            <a:extLst>
              <a:ext uri="{FF2B5EF4-FFF2-40B4-BE49-F238E27FC236}">
                <a16:creationId xmlns:a16="http://schemas.microsoft.com/office/drawing/2014/main" id="{21DF6E70-82F2-BED3-BF51-401C7AD8879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DD096C0-62D1-3B2E-B1DB-50673EADD77A}"/>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133825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291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83C05-84F8-01CA-54A4-1D600DF334D5}"/>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FE6A6A47-01F4-C679-9178-3237905C2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8314AE0-2359-6CDC-CF40-A83E49E4C07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0FBC7556-5266-C7F0-5F1E-8FCAF54450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EE03225-4B9F-308A-F431-6D1E6B653BA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EB23B176-F3CB-E939-D8D0-5D0EA23D478F}"/>
              </a:ext>
            </a:extLst>
          </p:cNvPr>
          <p:cNvSpPr>
            <a:spLocks noGrp="1"/>
          </p:cNvSpPr>
          <p:nvPr>
            <p:ph type="dt" sz="half" idx="10"/>
          </p:nvPr>
        </p:nvSpPr>
        <p:spPr/>
        <p:txBody>
          <a:bodyPr/>
          <a:lstStyle/>
          <a:p>
            <a:fld id="{0DFB292B-A17E-9141-9309-05B197FD5B4B}" type="datetimeFigureOut">
              <a:rPr lang="x-none" smtClean="0"/>
              <a:t>19.02.2024</a:t>
            </a:fld>
            <a:endParaRPr lang="x-none"/>
          </a:p>
        </p:txBody>
      </p:sp>
      <p:sp>
        <p:nvSpPr>
          <p:cNvPr id="8" name="Footer Placeholder 7">
            <a:extLst>
              <a:ext uri="{FF2B5EF4-FFF2-40B4-BE49-F238E27FC236}">
                <a16:creationId xmlns:a16="http://schemas.microsoft.com/office/drawing/2014/main" id="{A5806B9D-0ED3-D2B9-F6AD-0917A325FAC0}"/>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EA4A63FC-0B8A-1A5E-6828-1524556122A0}"/>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1969883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1D333-F58E-A93D-810A-C537D3AE5B5A}"/>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DEFD8D3D-4C09-867B-63BA-37258AA00904}"/>
              </a:ext>
            </a:extLst>
          </p:cNvPr>
          <p:cNvSpPr>
            <a:spLocks noGrp="1"/>
          </p:cNvSpPr>
          <p:nvPr>
            <p:ph type="dt" sz="half" idx="10"/>
          </p:nvPr>
        </p:nvSpPr>
        <p:spPr/>
        <p:txBody>
          <a:bodyPr/>
          <a:lstStyle/>
          <a:p>
            <a:fld id="{0DFB292B-A17E-9141-9309-05B197FD5B4B}" type="datetimeFigureOut">
              <a:rPr lang="x-none" smtClean="0"/>
              <a:t>19.02.2024</a:t>
            </a:fld>
            <a:endParaRPr lang="x-none"/>
          </a:p>
        </p:txBody>
      </p:sp>
      <p:sp>
        <p:nvSpPr>
          <p:cNvPr id="4" name="Footer Placeholder 3">
            <a:extLst>
              <a:ext uri="{FF2B5EF4-FFF2-40B4-BE49-F238E27FC236}">
                <a16:creationId xmlns:a16="http://schemas.microsoft.com/office/drawing/2014/main" id="{D058181B-FEEB-62C6-0D16-95821A56A61E}"/>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D3957823-B813-2BD7-7D27-7AF3E32F21D6}"/>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1911637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B2F12-4781-01E5-1116-832E8F3E7A8A}"/>
              </a:ext>
            </a:extLst>
          </p:cNvPr>
          <p:cNvSpPr>
            <a:spLocks noGrp="1"/>
          </p:cNvSpPr>
          <p:nvPr>
            <p:ph type="dt" sz="half" idx="10"/>
          </p:nvPr>
        </p:nvSpPr>
        <p:spPr/>
        <p:txBody>
          <a:bodyPr/>
          <a:lstStyle/>
          <a:p>
            <a:fld id="{0DFB292B-A17E-9141-9309-05B197FD5B4B}" type="datetimeFigureOut">
              <a:rPr lang="x-none" smtClean="0"/>
              <a:t>19.02.2024</a:t>
            </a:fld>
            <a:endParaRPr lang="x-none"/>
          </a:p>
        </p:txBody>
      </p:sp>
      <p:sp>
        <p:nvSpPr>
          <p:cNvPr id="3" name="Footer Placeholder 2">
            <a:extLst>
              <a:ext uri="{FF2B5EF4-FFF2-40B4-BE49-F238E27FC236}">
                <a16:creationId xmlns:a16="http://schemas.microsoft.com/office/drawing/2014/main" id="{3F22F750-13BD-95EE-17B3-A3E5C80937F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3B5646AD-A83B-F78E-2677-EC3E7E6BE647}"/>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1865130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827C-9C65-FFFF-9DAD-E2A08A3592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C1B6885F-3D04-B294-F83F-F23A7B53B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3018DF7C-B05F-EC57-8CFA-73B53F0B7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B47492-CE05-3BD6-769C-24E3558791AC}"/>
              </a:ext>
            </a:extLst>
          </p:cNvPr>
          <p:cNvSpPr>
            <a:spLocks noGrp="1"/>
          </p:cNvSpPr>
          <p:nvPr>
            <p:ph type="dt" sz="half" idx="10"/>
          </p:nvPr>
        </p:nvSpPr>
        <p:spPr/>
        <p:txBody>
          <a:bodyPr/>
          <a:lstStyle/>
          <a:p>
            <a:fld id="{0DFB292B-A17E-9141-9309-05B197FD5B4B}" type="datetimeFigureOut">
              <a:rPr lang="x-none" smtClean="0"/>
              <a:t>19.02.2024</a:t>
            </a:fld>
            <a:endParaRPr lang="x-none"/>
          </a:p>
        </p:txBody>
      </p:sp>
      <p:sp>
        <p:nvSpPr>
          <p:cNvPr id="6" name="Footer Placeholder 5">
            <a:extLst>
              <a:ext uri="{FF2B5EF4-FFF2-40B4-BE49-F238E27FC236}">
                <a16:creationId xmlns:a16="http://schemas.microsoft.com/office/drawing/2014/main" id="{B63F911A-44A9-0096-79AC-4554EAF2765C}"/>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333150D5-3416-5441-ACE6-4251420EF468}"/>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3964896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0BCB-8367-8C53-C272-02F8A70ADD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3F183AC3-908B-1F0F-0F2D-4985EACC2A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96CEE9CB-C44E-B577-4295-48E974D84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C310B7-36D5-9D16-CBA1-EEF22AF9C462}"/>
              </a:ext>
            </a:extLst>
          </p:cNvPr>
          <p:cNvSpPr>
            <a:spLocks noGrp="1"/>
          </p:cNvSpPr>
          <p:nvPr>
            <p:ph type="dt" sz="half" idx="10"/>
          </p:nvPr>
        </p:nvSpPr>
        <p:spPr/>
        <p:txBody>
          <a:bodyPr/>
          <a:lstStyle/>
          <a:p>
            <a:fld id="{0DFB292B-A17E-9141-9309-05B197FD5B4B}" type="datetimeFigureOut">
              <a:rPr lang="x-none" smtClean="0"/>
              <a:t>19.02.2024</a:t>
            </a:fld>
            <a:endParaRPr lang="x-none"/>
          </a:p>
        </p:txBody>
      </p:sp>
      <p:sp>
        <p:nvSpPr>
          <p:cNvPr id="6" name="Footer Placeholder 5">
            <a:extLst>
              <a:ext uri="{FF2B5EF4-FFF2-40B4-BE49-F238E27FC236}">
                <a16:creationId xmlns:a16="http://schemas.microsoft.com/office/drawing/2014/main" id="{580DFDF1-CBF6-07B4-00FE-1734C2D69A2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6FED082-5E87-CCAB-9EFC-FEBA61914C4F}"/>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1701055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1606-7DC3-B2D1-BD15-DF12A038E3D7}"/>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BBF75DE3-55C5-787D-4B51-9DBFBAB269B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3DEF7116-CB0A-FF62-1DFD-9B4CFB6F5130}"/>
              </a:ext>
            </a:extLst>
          </p:cNvPr>
          <p:cNvSpPr>
            <a:spLocks noGrp="1"/>
          </p:cNvSpPr>
          <p:nvPr>
            <p:ph type="dt" sz="half" idx="10"/>
          </p:nvPr>
        </p:nvSpPr>
        <p:spPr/>
        <p:txBody>
          <a:bodyPr/>
          <a:lstStyle/>
          <a:p>
            <a:fld id="{0DFB292B-A17E-9141-9309-05B197FD5B4B}" type="datetimeFigureOut">
              <a:rPr lang="x-none" smtClean="0"/>
              <a:t>19.02.2024</a:t>
            </a:fld>
            <a:endParaRPr lang="x-none"/>
          </a:p>
        </p:txBody>
      </p:sp>
      <p:sp>
        <p:nvSpPr>
          <p:cNvPr id="5" name="Footer Placeholder 4">
            <a:extLst>
              <a:ext uri="{FF2B5EF4-FFF2-40B4-BE49-F238E27FC236}">
                <a16:creationId xmlns:a16="http://schemas.microsoft.com/office/drawing/2014/main" id="{C908D85A-A7CB-8F35-24A5-7D5F0B45D48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50A89CA-8ED1-56B7-619B-050BA203560B}"/>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3229994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AFBAAD-CA56-BFA0-1AD4-62399967322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6F2B0EDE-9417-C459-93E4-FFCD5F199D7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395EF255-19F0-B9CD-F5A2-154ADC677B7A}"/>
              </a:ext>
            </a:extLst>
          </p:cNvPr>
          <p:cNvSpPr>
            <a:spLocks noGrp="1"/>
          </p:cNvSpPr>
          <p:nvPr>
            <p:ph type="dt" sz="half" idx="10"/>
          </p:nvPr>
        </p:nvSpPr>
        <p:spPr/>
        <p:txBody>
          <a:bodyPr/>
          <a:lstStyle/>
          <a:p>
            <a:fld id="{0DFB292B-A17E-9141-9309-05B197FD5B4B}" type="datetimeFigureOut">
              <a:rPr lang="x-none" smtClean="0"/>
              <a:t>19.02.2024</a:t>
            </a:fld>
            <a:endParaRPr lang="x-none"/>
          </a:p>
        </p:txBody>
      </p:sp>
      <p:sp>
        <p:nvSpPr>
          <p:cNvPr id="5" name="Footer Placeholder 4">
            <a:extLst>
              <a:ext uri="{FF2B5EF4-FFF2-40B4-BE49-F238E27FC236}">
                <a16:creationId xmlns:a16="http://schemas.microsoft.com/office/drawing/2014/main" id="{A0302DF8-BE89-CA22-25A9-AB818B81B57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F735776-20FE-6EC7-DDD3-9DA43F51A8B1}"/>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4076833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F54E508-0A6A-DC14-7ADE-85B175E78B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06" y="0"/>
            <a:ext cx="12258812" cy="6895582"/>
          </a:xfrm>
          <a:prstGeom prst="rect">
            <a:avLst/>
          </a:prstGeom>
        </p:spPr>
      </p:pic>
      <p:pic>
        <p:nvPicPr>
          <p:cNvPr id="6" name="Picture 93" descr="Picture 93">
            <a:extLst>
              <a:ext uri="{FF2B5EF4-FFF2-40B4-BE49-F238E27FC236}">
                <a16:creationId xmlns:a16="http://schemas.microsoft.com/office/drawing/2014/main" id="{54E02693-BDC3-F281-2CB0-67D9E8F52478}"/>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59954" y="317231"/>
            <a:ext cx="998629" cy="292369"/>
          </a:xfrm>
          <a:prstGeom prst="rect">
            <a:avLst/>
          </a:prstGeom>
          <a:ln w="12700">
            <a:miter lim="400000"/>
          </a:ln>
        </p:spPr>
      </p:pic>
    </p:spTree>
    <p:extLst>
      <p:ext uri="{BB962C8B-B14F-4D97-AF65-F5344CB8AC3E}">
        <p14:creationId xmlns:p14="http://schemas.microsoft.com/office/powerpoint/2010/main" val="42591781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314A3A3-8C31-4FA4-91E5-0A26DB175931}"/>
              </a:ext>
            </a:extLst>
          </p:cNvPr>
          <p:cNvSpPr/>
          <p:nvPr userDrawn="1"/>
        </p:nvSpPr>
        <p:spPr>
          <a:xfrm>
            <a:off x="11080749" y="5746749"/>
            <a:ext cx="1111251" cy="1111251"/>
          </a:xfrm>
          <a:custGeom>
            <a:avLst/>
            <a:gdLst>
              <a:gd name="connsiteX0" fmla="*/ 1102495 w 1111250"/>
              <a:gd name="connsiteY0" fmla="*/ 0 h 1111250"/>
              <a:gd name="connsiteX1" fmla="*/ 1111250 w 1111250"/>
              <a:gd name="connsiteY1" fmla="*/ 0 h 1111250"/>
              <a:gd name="connsiteX2" fmla="*/ 1111250 w 1111250"/>
              <a:gd name="connsiteY2" fmla="*/ 1111250 h 1111250"/>
              <a:gd name="connsiteX3" fmla="*/ 0 w 1111250"/>
              <a:gd name="connsiteY3" fmla="*/ 1111250 h 1111250"/>
              <a:gd name="connsiteX4" fmla="*/ 0 w 1111250"/>
              <a:gd name="connsiteY4" fmla="*/ 1102495 h 1111250"/>
              <a:gd name="connsiteX5" fmla="*/ 47625 w 1111250"/>
              <a:gd name="connsiteY5" fmla="*/ 1104900 h 1111250"/>
              <a:gd name="connsiteX6" fmla="*/ 1104900 w 1111250"/>
              <a:gd name="connsiteY6" fmla="*/ 47625 h 11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250" h="1111250">
                <a:moveTo>
                  <a:pt x="1102495" y="0"/>
                </a:moveTo>
                <a:lnTo>
                  <a:pt x="1111250" y="0"/>
                </a:lnTo>
                <a:lnTo>
                  <a:pt x="1111250" y="1111250"/>
                </a:lnTo>
                <a:lnTo>
                  <a:pt x="0" y="1111250"/>
                </a:lnTo>
                <a:lnTo>
                  <a:pt x="0" y="1102495"/>
                </a:lnTo>
                <a:lnTo>
                  <a:pt x="47625" y="1104900"/>
                </a:lnTo>
                <a:cubicBezTo>
                  <a:pt x="631542" y="1104900"/>
                  <a:pt x="1104900" y="631542"/>
                  <a:pt x="1104900" y="47625"/>
                </a:cubicBezTo>
                <a:close/>
              </a:path>
            </a:pathLst>
          </a:custGeom>
          <a:solidFill>
            <a:srgbClr val="FF4013"/>
          </a:solidFill>
          <a:ln w="12700">
            <a:noFill/>
            <a:miter lim="400000"/>
          </a:ln>
        </p:spPr>
        <p:txBody>
          <a:bodyPr lIns="25400" tIns="25400" rIns="25400" bIns="25400" anchor="ctr"/>
          <a:lstStyle/>
          <a:p>
            <a:pPr marL="0" marR="0" lvl="0" indent="0" algn="l" defTabSz="116084" rtl="0" eaLnBrk="1" fontAlgn="auto" latinLnBrk="0" hangingPunct="1">
              <a:lnSpc>
                <a:spcPct val="100000"/>
              </a:lnSpc>
              <a:spcBef>
                <a:spcPts val="0"/>
              </a:spcBef>
              <a:spcAft>
                <a:spcPts val="0"/>
              </a:spcAft>
              <a:buClr>
                <a:srgbClr val="000000"/>
              </a:buClr>
              <a:buSzTx/>
              <a:buFontTx/>
              <a:buNone/>
              <a:tabLst/>
              <a:defRPr/>
            </a:pPr>
            <a:endParaRPr kumimoji="0" lang="en-US" sz="451" b="0" i="0" u="none" strike="noStrike" kern="0" cap="none" spc="0" normalizeH="0" baseline="0" noProof="0">
              <a:ln>
                <a:noFill/>
              </a:ln>
              <a:solidFill>
                <a:srgbClr val="FFFFFF"/>
              </a:solidFill>
              <a:effectLst/>
              <a:uLnTx/>
              <a:uFillTx/>
              <a:latin typeface="Montserrat"/>
              <a:ea typeface="+mn-ea"/>
              <a:cs typeface="Arial"/>
              <a:sym typeface="Arial"/>
            </a:endParaRPr>
          </a:p>
        </p:txBody>
      </p:sp>
    </p:spTree>
    <p:extLst>
      <p:ext uri="{BB962C8B-B14F-4D97-AF65-F5344CB8AC3E}">
        <p14:creationId xmlns:p14="http://schemas.microsoft.com/office/powerpoint/2010/main" val="88823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298314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F54E508-0A6A-DC14-7ADE-85B175E78B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06" y="0"/>
            <a:ext cx="12258812" cy="6895582"/>
          </a:xfrm>
          <a:prstGeom prst="rect">
            <a:avLst/>
          </a:prstGeom>
        </p:spPr>
      </p:pic>
      <p:pic>
        <p:nvPicPr>
          <p:cNvPr id="6" name="Picture 93" descr="Picture 93">
            <a:extLst>
              <a:ext uri="{FF2B5EF4-FFF2-40B4-BE49-F238E27FC236}">
                <a16:creationId xmlns:a16="http://schemas.microsoft.com/office/drawing/2014/main" id="{54E02693-BDC3-F281-2CB0-67D9E8F52478}"/>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59954" y="317231"/>
            <a:ext cx="998629" cy="292369"/>
          </a:xfrm>
          <a:prstGeom prst="rect">
            <a:avLst/>
          </a:prstGeom>
          <a:ln w="12700">
            <a:miter lim="400000"/>
          </a:ln>
        </p:spPr>
      </p:pic>
    </p:spTree>
    <p:extLst>
      <p:ext uri="{BB962C8B-B14F-4D97-AF65-F5344CB8AC3E}">
        <p14:creationId xmlns:p14="http://schemas.microsoft.com/office/powerpoint/2010/main" val="461654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2_Заголовок и объект">
  <p:cSld name="12_Заголовок и объект">
    <p:bg>
      <p:bgPr>
        <a:solidFill>
          <a:schemeClr val="accent1"/>
        </a:solidFill>
        <a:effectLst/>
      </p:bgPr>
    </p:bg>
    <p:spTree>
      <p:nvGrpSpPr>
        <p:cNvPr id="1" name="Shape 130"/>
        <p:cNvGrpSpPr/>
        <p:nvPr/>
      </p:nvGrpSpPr>
      <p:grpSpPr>
        <a:xfrm>
          <a:off x="0" y="0"/>
          <a:ext cx="0" cy="0"/>
          <a:chOff x="0" y="0"/>
          <a:chExt cx="0" cy="0"/>
        </a:xfrm>
      </p:grpSpPr>
    </p:spTree>
    <p:extLst>
      <p:ext uri="{BB962C8B-B14F-4D97-AF65-F5344CB8AC3E}">
        <p14:creationId xmlns:p14="http://schemas.microsoft.com/office/powerpoint/2010/main" val="305401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57"/>
        <p:cNvGrpSpPr/>
        <p:nvPr/>
      </p:nvGrpSpPr>
      <p:grpSpPr>
        <a:xfrm>
          <a:off x="0" y="0"/>
          <a:ext cx="0" cy="0"/>
          <a:chOff x="0" y="0"/>
          <a:chExt cx="0" cy="0"/>
        </a:xfrm>
      </p:grpSpPr>
      <p:sp>
        <p:nvSpPr>
          <p:cNvPr id="158" name="Google Shape;158;p38"/>
          <p:cNvSpPr/>
          <p:nvPr/>
        </p:nvSpPr>
        <p:spPr>
          <a:xfrm>
            <a:off x="0" y="0"/>
            <a:ext cx="12192000" cy="68580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rgbClr val="FFFFFF"/>
              </a:solidFill>
              <a:latin typeface="Montserrat" panose="00000500000000000000" pitchFamily="2" charset="-52"/>
              <a:ea typeface="Arial"/>
              <a:cs typeface="Arial"/>
              <a:sym typeface="Arial"/>
            </a:endParaRPr>
          </a:p>
        </p:txBody>
      </p:sp>
      <p:sp>
        <p:nvSpPr>
          <p:cNvPr id="3" name="Rectangle 2">
            <a:extLst>
              <a:ext uri="{FF2B5EF4-FFF2-40B4-BE49-F238E27FC236}">
                <a16:creationId xmlns:a16="http://schemas.microsoft.com/office/drawing/2014/main" id="{70BC5232-B058-43AA-9D50-7D74D8B695E4}"/>
              </a:ext>
            </a:extLst>
          </p:cNvPr>
          <p:cNvSpPr/>
          <p:nvPr userDrawn="1"/>
        </p:nvSpPr>
        <p:spPr>
          <a:xfrm>
            <a:off x="2" y="0"/>
            <a:ext cx="12254292" cy="6858000"/>
          </a:xfrm>
          <a:prstGeom prst="rect">
            <a:avLst/>
          </a:prstGeom>
          <a:gradFill flip="none" rotWithShape="1">
            <a:gsLst>
              <a:gs pos="0">
                <a:srgbClr val="002570"/>
              </a:gs>
              <a:gs pos="100000">
                <a:srgbClr val="07254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ontserrat" panose="00000500000000000000" pitchFamily="2" charset="-52"/>
            </a:endParaRPr>
          </a:p>
        </p:txBody>
      </p:sp>
      <p:grpSp>
        <p:nvGrpSpPr>
          <p:cNvPr id="4" name="Graphic 27">
            <a:extLst>
              <a:ext uri="{FF2B5EF4-FFF2-40B4-BE49-F238E27FC236}">
                <a16:creationId xmlns:a16="http://schemas.microsoft.com/office/drawing/2014/main" id="{6C7F5905-FB15-4AB7-83B2-827356EE4C05}"/>
              </a:ext>
            </a:extLst>
          </p:cNvPr>
          <p:cNvGrpSpPr/>
          <p:nvPr userDrawn="1"/>
        </p:nvGrpSpPr>
        <p:grpSpPr>
          <a:xfrm>
            <a:off x="9898233" y="-1841148"/>
            <a:ext cx="3985651" cy="3985651"/>
            <a:chOff x="-974558" y="4105332"/>
            <a:chExt cx="2129024" cy="2129024"/>
          </a:xfrm>
          <a:effectLst>
            <a:outerShdw blurRad="203200" dist="38100" dir="5400000" sx="104000" sy="104000" algn="t" rotWithShape="0">
              <a:prstClr val="black">
                <a:alpha val="0"/>
              </a:prstClr>
            </a:outerShdw>
          </a:effectLst>
        </p:grpSpPr>
        <p:sp>
          <p:nvSpPr>
            <p:cNvPr id="5" name="Graphic 27">
              <a:extLst>
                <a:ext uri="{FF2B5EF4-FFF2-40B4-BE49-F238E27FC236}">
                  <a16:creationId xmlns:a16="http://schemas.microsoft.com/office/drawing/2014/main" id="{2CD374E6-D16A-43D5-8115-2D9E042B5629}"/>
                </a:ext>
              </a:extLst>
            </p:cNvPr>
            <p:cNvSpPr/>
            <p:nvPr/>
          </p:nvSpPr>
          <p:spPr>
            <a:xfrm>
              <a:off x="-974558" y="4105332"/>
              <a:ext cx="2129024" cy="2129024"/>
            </a:xfrm>
            <a:custGeom>
              <a:avLst/>
              <a:gdLst>
                <a:gd name="connsiteX0" fmla="*/ 0 w 2129024"/>
                <a:gd name="connsiteY0" fmla="*/ 0 h 2129024"/>
                <a:gd name="connsiteX1" fmla="*/ 0 w 2129024"/>
                <a:gd name="connsiteY1" fmla="*/ 2129024 h 2129024"/>
                <a:gd name="connsiteX2" fmla="*/ 23356 w 2129024"/>
                <a:gd name="connsiteY2" fmla="*/ 2129024 h 2129024"/>
                <a:gd name="connsiteX3" fmla="*/ 2129024 w 2129024"/>
                <a:gd name="connsiteY3" fmla="*/ 2129024 h 2129024"/>
                <a:gd name="connsiteX4" fmla="*/ 2129024 w 2129024"/>
                <a:gd name="connsiteY4" fmla="*/ 0 h 2129024"/>
                <a:gd name="connsiteX5" fmla="*/ 0 w 2129024"/>
                <a:gd name="connsiteY5" fmla="*/ 0 h 2129024"/>
                <a:gd name="connsiteX6" fmla="*/ 342091 w 2129024"/>
                <a:gd name="connsiteY6" fmla="*/ 1786475 h 2129024"/>
                <a:gd name="connsiteX7" fmla="*/ 342091 w 2129024"/>
                <a:gd name="connsiteY7" fmla="*/ 342091 h 2129024"/>
                <a:gd name="connsiteX8" fmla="*/ 1786475 w 2129024"/>
                <a:gd name="connsiteY8" fmla="*/ 342091 h 2129024"/>
                <a:gd name="connsiteX9" fmla="*/ 1786475 w 2129024"/>
                <a:gd name="connsiteY9" fmla="*/ 1786475 h 2129024"/>
                <a:gd name="connsiteX10" fmla="*/ 342091 w 2129024"/>
                <a:gd name="connsiteY10" fmla="*/ 1786475 h 212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9024" h="2129024">
                  <a:moveTo>
                    <a:pt x="0" y="0"/>
                  </a:moveTo>
                  <a:lnTo>
                    <a:pt x="0" y="2129024"/>
                  </a:lnTo>
                  <a:lnTo>
                    <a:pt x="23356" y="2129024"/>
                  </a:lnTo>
                  <a:lnTo>
                    <a:pt x="2129024" y="2129024"/>
                  </a:lnTo>
                  <a:lnTo>
                    <a:pt x="2129024" y="0"/>
                  </a:lnTo>
                  <a:lnTo>
                    <a:pt x="0" y="0"/>
                  </a:lnTo>
                  <a:close/>
                  <a:moveTo>
                    <a:pt x="342091" y="1786475"/>
                  </a:moveTo>
                  <a:lnTo>
                    <a:pt x="342091" y="342091"/>
                  </a:lnTo>
                  <a:lnTo>
                    <a:pt x="1786475" y="342091"/>
                  </a:lnTo>
                  <a:lnTo>
                    <a:pt x="1786475" y="1786475"/>
                  </a:lnTo>
                  <a:lnTo>
                    <a:pt x="342091" y="1786475"/>
                  </a:lnTo>
                  <a:close/>
                </a:path>
              </a:pathLst>
            </a:custGeom>
            <a:solidFill>
              <a:srgbClr val="002E8C"/>
            </a:solidFill>
            <a:ln w="4568" cap="flat">
              <a:noFill/>
              <a:prstDash val="solid"/>
              <a:miter/>
            </a:ln>
          </p:spPr>
          <p:txBody>
            <a:bodyPr rtlCol="0" anchor="ctr"/>
            <a:lstStyle/>
            <a:p>
              <a:endParaRPr lang="en-US" sz="1400">
                <a:latin typeface="Montserrat" panose="00000500000000000000" pitchFamily="2" charset="-52"/>
              </a:endParaRPr>
            </a:p>
          </p:txBody>
        </p:sp>
        <p:sp>
          <p:nvSpPr>
            <p:cNvPr id="6" name="Graphic 27">
              <a:extLst>
                <a:ext uri="{FF2B5EF4-FFF2-40B4-BE49-F238E27FC236}">
                  <a16:creationId xmlns:a16="http://schemas.microsoft.com/office/drawing/2014/main" id="{914D0F30-94C6-4066-B4D4-CF93E60320B7}"/>
                </a:ext>
              </a:extLst>
            </p:cNvPr>
            <p:cNvSpPr/>
            <p:nvPr/>
          </p:nvSpPr>
          <p:spPr>
            <a:xfrm>
              <a:off x="811917" y="4105332"/>
              <a:ext cx="342548" cy="2129024"/>
            </a:xfrm>
            <a:custGeom>
              <a:avLst/>
              <a:gdLst>
                <a:gd name="connsiteX0" fmla="*/ 0 w 342548"/>
                <a:gd name="connsiteY0" fmla="*/ 1786475 h 2129024"/>
                <a:gd name="connsiteX1" fmla="*/ 342549 w 342548"/>
                <a:gd name="connsiteY1" fmla="*/ 2129024 h 2129024"/>
                <a:gd name="connsiteX2" fmla="*/ 342549 w 342548"/>
                <a:gd name="connsiteY2" fmla="*/ 0 h 2129024"/>
                <a:gd name="connsiteX3" fmla="*/ 0 w 342548"/>
                <a:gd name="connsiteY3" fmla="*/ 342091 h 2129024"/>
              </a:gdLst>
              <a:ahLst/>
              <a:cxnLst>
                <a:cxn ang="0">
                  <a:pos x="connsiteX0" y="connsiteY0"/>
                </a:cxn>
                <a:cxn ang="0">
                  <a:pos x="connsiteX1" y="connsiteY1"/>
                </a:cxn>
                <a:cxn ang="0">
                  <a:pos x="connsiteX2" y="connsiteY2"/>
                </a:cxn>
                <a:cxn ang="0">
                  <a:pos x="connsiteX3" y="connsiteY3"/>
                </a:cxn>
              </a:cxnLst>
              <a:rect l="l" t="t" r="r" b="b"/>
              <a:pathLst>
                <a:path w="342548" h="2129024">
                  <a:moveTo>
                    <a:pt x="0" y="1786475"/>
                  </a:moveTo>
                  <a:lnTo>
                    <a:pt x="342549" y="2129024"/>
                  </a:lnTo>
                  <a:lnTo>
                    <a:pt x="342549" y="0"/>
                  </a:lnTo>
                  <a:lnTo>
                    <a:pt x="0" y="342091"/>
                  </a:lnTo>
                  <a:close/>
                </a:path>
              </a:pathLst>
            </a:custGeom>
            <a:solidFill>
              <a:srgbClr val="00297A"/>
            </a:solidFill>
            <a:ln w="4568" cap="flat">
              <a:noFill/>
              <a:prstDash val="solid"/>
              <a:miter/>
            </a:ln>
          </p:spPr>
          <p:txBody>
            <a:bodyPr rtlCol="0" anchor="ctr"/>
            <a:lstStyle/>
            <a:p>
              <a:endParaRPr lang="en-US" sz="1400">
                <a:latin typeface="Montserrat" panose="00000500000000000000" pitchFamily="2" charset="-52"/>
              </a:endParaRPr>
            </a:p>
          </p:txBody>
        </p:sp>
        <p:sp>
          <p:nvSpPr>
            <p:cNvPr id="7" name="Graphic 27">
              <a:extLst>
                <a:ext uri="{FF2B5EF4-FFF2-40B4-BE49-F238E27FC236}">
                  <a16:creationId xmlns:a16="http://schemas.microsoft.com/office/drawing/2014/main" id="{A26F3F73-502F-41AA-B39A-26D382301C6B}"/>
                </a:ext>
              </a:extLst>
            </p:cNvPr>
            <p:cNvSpPr/>
            <p:nvPr/>
          </p:nvSpPr>
          <p:spPr>
            <a:xfrm>
              <a:off x="-974558" y="4105332"/>
              <a:ext cx="342090" cy="2129024"/>
            </a:xfrm>
            <a:custGeom>
              <a:avLst/>
              <a:gdLst>
                <a:gd name="connsiteX0" fmla="*/ 342091 w 342090"/>
                <a:gd name="connsiteY0" fmla="*/ 342091 h 2129024"/>
                <a:gd name="connsiteX1" fmla="*/ 0 w 342090"/>
                <a:gd name="connsiteY1" fmla="*/ 0 h 2129024"/>
                <a:gd name="connsiteX2" fmla="*/ 0 w 342090"/>
                <a:gd name="connsiteY2" fmla="*/ 2129024 h 2129024"/>
                <a:gd name="connsiteX3" fmla="*/ 23356 w 342090"/>
                <a:gd name="connsiteY3" fmla="*/ 2129024 h 2129024"/>
                <a:gd name="connsiteX4" fmla="*/ 342091 w 342090"/>
                <a:gd name="connsiteY4" fmla="*/ 1786475 h 212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090" h="2129024">
                  <a:moveTo>
                    <a:pt x="342091" y="342091"/>
                  </a:moveTo>
                  <a:lnTo>
                    <a:pt x="0" y="0"/>
                  </a:lnTo>
                  <a:lnTo>
                    <a:pt x="0" y="2129024"/>
                  </a:lnTo>
                  <a:lnTo>
                    <a:pt x="23356" y="2129024"/>
                  </a:lnTo>
                  <a:lnTo>
                    <a:pt x="342091" y="1786475"/>
                  </a:lnTo>
                  <a:close/>
                </a:path>
              </a:pathLst>
            </a:custGeom>
            <a:solidFill>
              <a:srgbClr val="00297A"/>
            </a:solidFill>
            <a:ln w="4568" cap="flat">
              <a:noFill/>
              <a:prstDash val="solid"/>
              <a:miter/>
            </a:ln>
          </p:spPr>
          <p:txBody>
            <a:bodyPr rtlCol="0" anchor="ctr"/>
            <a:lstStyle/>
            <a:p>
              <a:endParaRPr lang="en-US" sz="1400">
                <a:latin typeface="Montserrat" panose="00000500000000000000" pitchFamily="2" charset="-52"/>
              </a:endParaRPr>
            </a:p>
          </p:txBody>
        </p:sp>
      </p:grpSp>
      <p:grpSp>
        <p:nvGrpSpPr>
          <p:cNvPr id="8" name="Graphic 26">
            <a:extLst>
              <a:ext uri="{FF2B5EF4-FFF2-40B4-BE49-F238E27FC236}">
                <a16:creationId xmlns:a16="http://schemas.microsoft.com/office/drawing/2014/main" id="{B22FF9AE-921B-4637-AC46-5B4D758E55BB}"/>
              </a:ext>
            </a:extLst>
          </p:cNvPr>
          <p:cNvGrpSpPr/>
          <p:nvPr userDrawn="1"/>
        </p:nvGrpSpPr>
        <p:grpSpPr>
          <a:xfrm rot="13500000">
            <a:off x="-4924679" y="-469883"/>
            <a:ext cx="8225636" cy="8227304"/>
            <a:chOff x="-3391824" y="294376"/>
            <a:chExt cx="4940860" cy="4941862"/>
          </a:xfrm>
          <a:effectLst>
            <a:outerShdw blurRad="546100" dist="38100" algn="t" rotWithShape="0">
              <a:prstClr val="black">
                <a:alpha val="28000"/>
              </a:prstClr>
            </a:outerShdw>
          </a:effectLst>
        </p:grpSpPr>
        <p:sp>
          <p:nvSpPr>
            <p:cNvPr id="9" name="Graphic 26">
              <a:extLst>
                <a:ext uri="{FF2B5EF4-FFF2-40B4-BE49-F238E27FC236}">
                  <a16:creationId xmlns:a16="http://schemas.microsoft.com/office/drawing/2014/main" id="{15CEC784-EAD4-4ABA-81D8-06A11CF6E1A5}"/>
                </a:ext>
              </a:extLst>
            </p:cNvPr>
            <p:cNvSpPr/>
            <p:nvPr/>
          </p:nvSpPr>
          <p:spPr>
            <a:xfrm>
              <a:off x="-3391824" y="294376"/>
              <a:ext cx="4940860" cy="4941862"/>
            </a:xfrm>
            <a:custGeom>
              <a:avLst/>
              <a:gdLst>
                <a:gd name="connsiteX0" fmla="*/ 2470430 w 4940860"/>
                <a:gd name="connsiteY0" fmla="*/ 0 h 4941862"/>
                <a:gd name="connsiteX1" fmla="*/ 1336397 w 4940860"/>
                <a:gd name="connsiteY1" fmla="*/ 275494 h 4941862"/>
                <a:gd name="connsiteX2" fmla="*/ 0 w 4940860"/>
                <a:gd name="connsiteY2" fmla="*/ 2470430 h 4941862"/>
                <a:gd name="connsiteX3" fmla="*/ 1336397 w 4940860"/>
                <a:gd name="connsiteY3" fmla="*/ 4666368 h 4941862"/>
                <a:gd name="connsiteX4" fmla="*/ 2470430 w 4940860"/>
                <a:gd name="connsiteY4" fmla="*/ 4941863 h 4941862"/>
                <a:gd name="connsiteX5" fmla="*/ 4940861 w 4940860"/>
                <a:gd name="connsiteY5" fmla="*/ 2471432 h 4941862"/>
                <a:gd name="connsiteX6" fmla="*/ 2470430 w 4940860"/>
                <a:gd name="connsiteY6" fmla="*/ 0 h 4941862"/>
                <a:gd name="connsiteX7" fmla="*/ 3727685 w 4940860"/>
                <a:gd name="connsiteY7" fmla="*/ 3646540 h 4941862"/>
                <a:gd name="connsiteX8" fmla="*/ 2470430 w 4940860"/>
                <a:gd name="connsiteY8" fmla="*/ 4192519 h 4941862"/>
                <a:gd name="connsiteX9" fmla="*/ 748342 w 4940860"/>
                <a:gd name="connsiteY9" fmla="*/ 2470430 h 4941862"/>
                <a:gd name="connsiteX10" fmla="*/ 2470430 w 4940860"/>
                <a:gd name="connsiteY10" fmla="*/ 748342 h 4941862"/>
                <a:gd name="connsiteX11" fmla="*/ 3727685 w 4940860"/>
                <a:gd name="connsiteY11" fmla="*/ 1294321 h 4941862"/>
                <a:gd name="connsiteX12" fmla="*/ 4191517 w 4940860"/>
                <a:gd name="connsiteY12" fmla="*/ 2470430 h 4941862"/>
                <a:gd name="connsiteX13" fmla="*/ 3727685 w 4940860"/>
                <a:gd name="connsiteY13" fmla="*/ 3646540 h 494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40860" h="4941862">
                  <a:moveTo>
                    <a:pt x="2470430" y="0"/>
                  </a:moveTo>
                  <a:cubicBezTo>
                    <a:pt x="2061697" y="0"/>
                    <a:pt x="1676006" y="99178"/>
                    <a:pt x="1336397" y="275494"/>
                  </a:cubicBezTo>
                  <a:cubicBezTo>
                    <a:pt x="542974" y="686231"/>
                    <a:pt x="0" y="1514716"/>
                    <a:pt x="0" y="2470430"/>
                  </a:cubicBezTo>
                  <a:cubicBezTo>
                    <a:pt x="0" y="3426144"/>
                    <a:pt x="542974" y="4254630"/>
                    <a:pt x="1336397" y="4666368"/>
                  </a:cubicBezTo>
                  <a:cubicBezTo>
                    <a:pt x="1676006" y="4841683"/>
                    <a:pt x="2061697" y="4941863"/>
                    <a:pt x="2470430" y="4941863"/>
                  </a:cubicBezTo>
                  <a:cubicBezTo>
                    <a:pt x="3834877" y="4941863"/>
                    <a:pt x="4940861" y="3835879"/>
                    <a:pt x="4940861" y="2471432"/>
                  </a:cubicBezTo>
                  <a:cubicBezTo>
                    <a:pt x="4940861" y="1106985"/>
                    <a:pt x="3834877" y="0"/>
                    <a:pt x="2470430" y="0"/>
                  </a:cubicBezTo>
                  <a:close/>
                  <a:moveTo>
                    <a:pt x="3727685" y="3646540"/>
                  </a:moveTo>
                  <a:cubicBezTo>
                    <a:pt x="3413121" y="3982141"/>
                    <a:pt x="2966320" y="4192519"/>
                    <a:pt x="2470430" y="4192519"/>
                  </a:cubicBezTo>
                  <a:cubicBezTo>
                    <a:pt x="1519725" y="4192519"/>
                    <a:pt x="748342" y="3422137"/>
                    <a:pt x="748342" y="2470430"/>
                  </a:cubicBezTo>
                  <a:cubicBezTo>
                    <a:pt x="748342" y="1518724"/>
                    <a:pt x="1519725" y="748342"/>
                    <a:pt x="2470430" y="748342"/>
                  </a:cubicBezTo>
                  <a:cubicBezTo>
                    <a:pt x="2966320" y="748342"/>
                    <a:pt x="3414123" y="958719"/>
                    <a:pt x="3727685" y="1294321"/>
                  </a:cubicBezTo>
                  <a:cubicBezTo>
                    <a:pt x="4015201" y="1601873"/>
                    <a:pt x="4191517" y="2015615"/>
                    <a:pt x="4191517" y="2470430"/>
                  </a:cubicBezTo>
                  <a:cubicBezTo>
                    <a:pt x="4191517" y="2925246"/>
                    <a:pt x="4016202" y="3338988"/>
                    <a:pt x="3727685" y="3646540"/>
                  </a:cubicBezTo>
                  <a:close/>
                </a:path>
              </a:pathLst>
            </a:custGeom>
            <a:solidFill>
              <a:srgbClr val="002E8C"/>
            </a:solidFill>
            <a:ln w="10008" cap="flat">
              <a:noFill/>
              <a:prstDash val="solid"/>
              <a:miter/>
            </a:ln>
          </p:spPr>
          <p:txBody>
            <a:bodyPr rtlCol="0" anchor="ctr"/>
            <a:lstStyle/>
            <a:p>
              <a:endParaRPr lang="en-US" sz="1400">
                <a:latin typeface="Montserrat" panose="00000500000000000000" pitchFamily="2" charset="-52"/>
              </a:endParaRPr>
            </a:p>
          </p:txBody>
        </p:sp>
        <p:sp>
          <p:nvSpPr>
            <p:cNvPr id="10" name="Graphic 26">
              <a:extLst>
                <a:ext uri="{FF2B5EF4-FFF2-40B4-BE49-F238E27FC236}">
                  <a16:creationId xmlns:a16="http://schemas.microsoft.com/office/drawing/2014/main" id="{270F9150-7B2E-4AEA-9563-6DD6A644405E}"/>
                </a:ext>
              </a:extLst>
            </p:cNvPr>
            <p:cNvSpPr/>
            <p:nvPr/>
          </p:nvSpPr>
          <p:spPr>
            <a:xfrm>
              <a:off x="-3391824" y="518778"/>
              <a:ext cx="3727685" cy="4493057"/>
            </a:xfrm>
            <a:custGeom>
              <a:avLst/>
              <a:gdLst>
                <a:gd name="connsiteX0" fmla="*/ 3727685 w 3727685"/>
                <a:gd name="connsiteY0" fmla="*/ 3422137 h 4493057"/>
                <a:gd name="connsiteX1" fmla="*/ 2470430 w 3727685"/>
                <a:gd name="connsiteY1" fmla="*/ 3968116 h 4493057"/>
                <a:gd name="connsiteX2" fmla="*/ 748342 w 3727685"/>
                <a:gd name="connsiteY2" fmla="*/ 2246028 h 4493057"/>
                <a:gd name="connsiteX3" fmla="*/ 2470430 w 3727685"/>
                <a:gd name="connsiteY3" fmla="*/ 523940 h 4493057"/>
                <a:gd name="connsiteX4" fmla="*/ 3727685 w 3727685"/>
                <a:gd name="connsiteY4" fmla="*/ 1069919 h 4493057"/>
                <a:gd name="connsiteX5" fmla="*/ 1814254 w 3727685"/>
                <a:gd name="connsiteY5" fmla="*/ 0 h 4493057"/>
                <a:gd name="connsiteX6" fmla="*/ 1337398 w 3727685"/>
                <a:gd name="connsiteY6" fmla="*/ 51092 h 4493057"/>
                <a:gd name="connsiteX7" fmla="*/ 0 w 3727685"/>
                <a:gd name="connsiteY7" fmla="*/ 2246028 h 4493057"/>
                <a:gd name="connsiteX8" fmla="*/ 1336397 w 3727685"/>
                <a:gd name="connsiteY8" fmla="*/ 4441966 h 4493057"/>
                <a:gd name="connsiteX9" fmla="*/ 1813252 w 3727685"/>
                <a:gd name="connsiteY9" fmla="*/ 4493058 h 4493057"/>
                <a:gd name="connsiteX10" fmla="*/ 3727685 w 3727685"/>
                <a:gd name="connsiteY10" fmla="*/ 3422137 h 44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7685" h="4493057">
                  <a:moveTo>
                    <a:pt x="3727685" y="3422137"/>
                  </a:moveTo>
                  <a:cubicBezTo>
                    <a:pt x="3413121" y="3757739"/>
                    <a:pt x="2966320" y="3968116"/>
                    <a:pt x="2470430" y="3968116"/>
                  </a:cubicBezTo>
                  <a:cubicBezTo>
                    <a:pt x="1519725" y="3968116"/>
                    <a:pt x="748342" y="3197735"/>
                    <a:pt x="748342" y="2246028"/>
                  </a:cubicBezTo>
                  <a:cubicBezTo>
                    <a:pt x="748342" y="1294321"/>
                    <a:pt x="1519725" y="523940"/>
                    <a:pt x="2470430" y="523940"/>
                  </a:cubicBezTo>
                  <a:cubicBezTo>
                    <a:pt x="2966320" y="523940"/>
                    <a:pt x="3414123" y="734317"/>
                    <a:pt x="3727685" y="1069919"/>
                  </a:cubicBezTo>
                  <a:cubicBezTo>
                    <a:pt x="3332977" y="427767"/>
                    <a:pt x="2623705" y="0"/>
                    <a:pt x="1814254" y="0"/>
                  </a:cubicBezTo>
                  <a:cubicBezTo>
                    <a:pt x="1650961" y="0"/>
                    <a:pt x="1490673" y="18032"/>
                    <a:pt x="1337398" y="51092"/>
                  </a:cubicBezTo>
                  <a:cubicBezTo>
                    <a:pt x="542974" y="461828"/>
                    <a:pt x="0" y="1290314"/>
                    <a:pt x="0" y="2246028"/>
                  </a:cubicBezTo>
                  <a:cubicBezTo>
                    <a:pt x="0" y="3201742"/>
                    <a:pt x="542974" y="4030228"/>
                    <a:pt x="1336397" y="4441966"/>
                  </a:cubicBezTo>
                  <a:cubicBezTo>
                    <a:pt x="1489672" y="4475026"/>
                    <a:pt x="1649959" y="4493058"/>
                    <a:pt x="1813252" y="4493058"/>
                  </a:cubicBezTo>
                  <a:cubicBezTo>
                    <a:pt x="2623705" y="4493058"/>
                    <a:pt x="3332977" y="4064289"/>
                    <a:pt x="3727685" y="3422137"/>
                  </a:cubicBezTo>
                  <a:close/>
                </a:path>
              </a:pathLst>
            </a:custGeom>
            <a:solidFill>
              <a:srgbClr val="00297A"/>
            </a:solidFill>
            <a:ln w="10008" cap="flat">
              <a:noFill/>
              <a:prstDash val="solid"/>
              <a:miter/>
            </a:ln>
          </p:spPr>
          <p:txBody>
            <a:bodyPr rtlCol="0" anchor="ctr"/>
            <a:lstStyle/>
            <a:p>
              <a:endParaRPr lang="en-US" sz="1400">
                <a:latin typeface="Montserrat" panose="00000500000000000000" pitchFamily="2" charset="-52"/>
              </a:endParaRPr>
            </a:p>
          </p:txBody>
        </p:sp>
      </p:grpSp>
      <p:sp>
        <p:nvSpPr>
          <p:cNvPr id="11" name="Rectangle 10">
            <a:extLst>
              <a:ext uri="{FF2B5EF4-FFF2-40B4-BE49-F238E27FC236}">
                <a16:creationId xmlns:a16="http://schemas.microsoft.com/office/drawing/2014/main" id="{D0F08919-A517-48BB-A7FD-1DCF1CFE76EB}"/>
              </a:ext>
            </a:extLst>
          </p:cNvPr>
          <p:cNvSpPr/>
          <p:nvPr userDrawn="1"/>
        </p:nvSpPr>
        <p:spPr>
          <a:xfrm>
            <a:off x="1" y="0"/>
            <a:ext cx="12254292" cy="6858000"/>
          </a:xfrm>
          <a:prstGeom prst="rect">
            <a:avLst/>
          </a:prstGeom>
          <a:gradFill flip="none" rotWithShape="1">
            <a:gsLst>
              <a:gs pos="0">
                <a:srgbClr val="002570">
                  <a:alpha val="0"/>
                </a:srgbClr>
              </a:gs>
              <a:gs pos="100000">
                <a:srgbClr val="07254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ontserrat" panose="00000500000000000000" pitchFamily="2" charset="-52"/>
            </a:endParaRPr>
          </a:p>
        </p:txBody>
      </p:sp>
      <p:pic>
        <p:nvPicPr>
          <p:cNvPr id="12" name="Picture 11">
            <a:extLst>
              <a:ext uri="{FF2B5EF4-FFF2-40B4-BE49-F238E27FC236}">
                <a16:creationId xmlns:a16="http://schemas.microsoft.com/office/drawing/2014/main" id="{16788393-4DA6-4903-B00A-357D0A1284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050783" y="6386840"/>
            <a:ext cx="1909048" cy="274553"/>
          </a:xfrm>
          <a:prstGeom prst="rect">
            <a:avLst/>
          </a:prstGeom>
        </p:spPr>
      </p:pic>
      <p:pic>
        <p:nvPicPr>
          <p:cNvPr id="13" name="Picture 12">
            <a:extLst>
              <a:ext uri="{FF2B5EF4-FFF2-40B4-BE49-F238E27FC236}">
                <a16:creationId xmlns:a16="http://schemas.microsoft.com/office/drawing/2014/main" id="{696EF116-FFFE-49B6-91B8-397EDF0996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3540" y="251433"/>
            <a:ext cx="1746269" cy="515683"/>
          </a:xfrm>
          <a:prstGeom prst="rect">
            <a:avLst/>
          </a:prstGeom>
        </p:spPr>
      </p:pic>
    </p:spTree>
    <p:extLst>
      <p:ext uri="{BB962C8B-B14F-4D97-AF65-F5344CB8AC3E}">
        <p14:creationId xmlns:p14="http://schemas.microsoft.com/office/powerpoint/2010/main" val="33761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Заголовок и объект">
  <p:cSld name="Заголовок и объект">
    <p:spTree>
      <p:nvGrpSpPr>
        <p:cNvPr id="1" name="Shape 161"/>
        <p:cNvGrpSpPr/>
        <p:nvPr/>
      </p:nvGrpSpPr>
      <p:grpSpPr>
        <a:xfrm>
          <a:off x="0" y="0"/>
          <a:ext cx="0" cy="0"/>
          <a:chOff x="0" y="0"/>
          <a:chExt cx="0" cy="0"/>
        </a:xfrm>
      </p:grpSpPr>
      <p:pic>
        <p:nvPicPr>
          <p:cNvPr id="2" name="Picture 1">
            <a:extLst>
              <a:ext uri="{FF2B5EF4-FFF2-40B4-BE49-F238E27FC236}">
                <a16:creationId xmlns:a16="http://schemas.microsoft.com/office/drawing/2014/main" id="{4428AD0E-308B-4746-8A2D-DE97FF52A2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6721" y="318181"/>
            <a:ext cx="1743753" cy="514939"/>
          </a:xfrm>
          <a:prstGeom prst="rect">
            <a:avLst/>
          </a:prstGeom>
        </p:spPr>
      </p:pic>
      <p:pic>
        <p:nvPicPr>
          <p:cNvPr id="3" name="Picture 2">
            <a:extLst>
              <a:ext uri="{FF2B5EF4-FFF2-40B4-BE49-F238E27FC236}">
                <a16:creationId xmlns:a16="http://schemas.microsoft.com/office/drawing/2014/main" id="{FD5F4D2C-AD23-4A5D-BE4E-25B089074E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050783" y="6386839"/>
            <a:ext cx="1909048" cy="274552"/>
          </a:xfrm>
          <a:prstGeom prst="rect">
            <a:avLst/>
          </a:prstGeom>
        </p:spPr>
      </p:pic>
    </p:spTree>
    <p:extLst>
      <p:ext uri="{BB962C8B-B14F-4D97-AF65-F5344CB8AC3E}">
        <p14:creationId xmlns:p14="http://schemas.microsoft.com/office/powerpoint/2010/main" val="52612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Титульный слайд">
  <p:cSld name="Титульный слайд">
    <p:spTree>
      <p:nvGrpSpPr>
        <p:cNvPr id="1" name="Shape 168"/>
        <p:cNvGrpSpPr/>
        <p:nvPr/>
      </p:nvGrpSpPr>
      <p:grpSpPr>
        <a:xfrm>
          <a:off x="0" y="0"/>
          <a:ext cx="0" cy="0"/>
          <a:chOff x="0" y="0"/>
          <a:chExt cx="0" cy="0"/>
        </a:xfrm>
      </p:grpSpPr>
    </p:spTree>
    <p:extLst>
      <p:ext uri="{BB962C8B-B14F-4D97-AF65-F5344CB8AC3E}">
        <p14:creationId xmlns:p14="http://schemas.microsoft.com/office/powerpoint/2010/main" val="382855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Ref idx="1001">
        <a:schemeClr val="bg1"/>
      </p:bgRef>
    </p:bg>
    <p:spTree>
      <p:nvGrpSpPr>
        <p:cNvPr id="1" name="Shape 187"/>
        <p:cNvGrpSpPr/>
        <p:nvPr/>
      </p:nvGrpSpPr>
      <p:grpSpPr>
        <a:xfrm>
          <a:off x="0" y="0"/>
          <a:ext cx="0" cy="0"/>
          <a:chOff x="0" y="0"/>
          <a:chExt cx="0" cy="0"/>
        </a:xfrm>
      </p:grpSpPr>
    </p:spTree>
    <p:extLst>
      <p:ext uri="{BB962C8B-B14F-4D97-AF65-F5344CB8AC3E}">
        <p14:creationId xmlns:p14="http://schemas.microsoft.com/office/powerpoint/2010/main" val="679125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B168EC5-2A97-3D6D-C5B5-09001CA964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06" y="0"/>
            <a:ext cx="12258812" cy="6895582"/>
          </a:xfrm>
          <a:prstGeom prst="rect">
            <a:avLst/>
          </a:prstGeom>
        </p:spPr>
      </p:pic>
    </p:spTree>
    <p:extLst>
      <p:ext uri="{BB962C8B-B14F-4D97-AF65-F5344CB8AC3E}">
        <p14:creationId xmlns:p14="http://schemas.microsoft.com/office/powerpoint/2010/main" val="19890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F54E508-0A6A-DC14-7ADE-85B175E78B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06" y="0"/>
            <a:ext cx="12258812" cy="6895582"/>
          </a:xfrm>
          <a:prstGeom prst="rect">
            <a:avLst/>
          </a:prstGeom>
        </p:spPr>
      </p:pic>
      <p:sp>
        <p:nvSpPr>
          <p:cNvPr id="2" name="Rectangle: Single Corner Rounded 1">
            <a:extLst>
              <a:ext uri="{FF2B5EF4-FFF2-40B4-BE49-F238E27FC236}">
                <a16:creationId xmlns:a16="http://schemas.microsoft.com/office/drawing/2014/main" id="{C85A26F2-EC0D-EF37-D1BF-5A1C305CF126}"/>
              </a:ext>
            </a:extLst>
          </p:cNvPr>
          <p:cNvSpPr/>
          <p:nvPr userDrawn="1"/>
        </p:nvSpPr>
        <p:spPr>
          <a:xfrm flipV="1">
            <a:off x="-33406" y="0"/>
            <a:ext cx="12258812" cy="6362700"/>
          </a:xfrm>
          <a:prstGeom prst="round1Rect">
            <a:avLst>
              <a:gd name="adj" fmla="val 10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4213168-2E35-4F6F-732A-48B33F43B2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9954" y="317303"/>
            <a:ext cx="998629" cy="294901"/>
          </a:xfrm>
          <a:prstGeom prst="rect">
            <a:avLst/>
          </a:prstGeom>
        </p:spPr>
      </p:pic>
    </p:spTree>
    <p:extLst>
      <p:ext uri="{BB962C8B-B14F-4D97-AF65-F5344CB8AC3E}">
        <p14:creationId xmlns:p14="http://schemas.microsoft.com/office/powerpoint/2010/main" val="217672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F54E508-0A6A-DC14-7ADE-85B175E78B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06" y="0"/>
            <a:ext cx="12258812" cy="6895582"/>
          </a:xfrm>
          <a:prstGeom prst="rect">
            <a:avLst/>
          </a:prstGeom>
        </p:spPr>
      </p:pic>
      <p:sp>
        <p:nvSpPr>
          <p:cNvPr id="2" name="Rectangle: Single Corner Rounded 1">
            <a:extLst>
              <a:ext uri="{FF2B5EF4-FFF2-40B4-BE49-F238E27FC236}">
                <a16:creationId xmlns:a16="http://schemas.microsoft.com/office/drawing/2014/main" id="{C85A26F2-EC0D-EF37-D1BF-5A1C305CF126}"/>
              </a:ext>
            </a:extLst>
          </p:cNvPr>
          <p:cNvSpPr/>
          <p:nvPr userDrawn="1"/>
        </p:nvSpPr>
        <p:spPr>
          <a:xfrm flipV="1">
            <a:off x="-33406" y="0"/>
            <a:ext cx="12258812" cy="6362700"/>
          </a:xfrm>
          <a:prstGeom prst="round1Rect">
            <a:avLst>
              <a:gd name="adj" fmla="val 10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A1B3DB2-853B-2CED-50F5-CB9246F4D31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909299" y="6458496"/>
            <a:ext cx="928681" cy="274244"/>
          </a:xfrm>
          <a:prstGeom prst="rect">
            <a:avLst/>
          </a:prstGeom>
        </p:spPr>
      </p:pic>
    </p:spTree>
    <p:extLst>
      <p:ext uri="{BB962C8B-B14F-4D97-AF65-F5344CB8AC3E}">
        <p14:creationId xmlns:p14="http://schemas.microsoft.com/office/powerpoint/2010/main" val="323024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Рисунок 2">
            <a:extLst>
              <a:ext uri="{FF2B5EF4-FFF2-40B4-BE49-F238E27FC236}">
                <a16:creationId xmlns:a16="http://schemas.microsoft.com/office/drawing/2014/main" id="{F5892BAE-0B5A-95D4-4967-1B2594D04262}"/>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b="-332"/>
          <a:stretch/>
        </p:blipFill>
        <p:spPr>
          <a:xfrm>
            <a:off x="0" y="0"/>
            <a:ext cx="12298018" cy="7040880"/>
          </a:xfrm>
          <a:prstGeom prst="rect">
            <a:avLst/>
          </a:prstGeom>
        </p:spPr>
      </p:pic>
      <p:pic>
        <p:nvPicPr>
          <p:cNvPr id="8" name="Picture 93" descr="Picture 93">
            <a:extLst>
              <a:ext uri="{FF2B5EF4-FFF2-40B4-BE49-F238E27FC236}">
                <a16:creationId xmlns:a16="http://schemas.microsoft.com/office/drawing/2014/main" id="{1F2E9ED8-B555-D5B2-7F79-7FEABC2243CB}"/>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459954" y="317231"/>
            <a:ext cx="998629" cy="292369"/>
          </a:xfrm>
          <a:prstGeom prst="rect">
            <a:avLst/>
          </a:prstGeom>
          <a:ln w="12700">
            <a:miter lim="400000"/>
          </a:ln>
        </p:spPr>
      </p:pic>
    </p:spTree>
    <p:extLst>
      <p:ext uri="{BB962C8B-B14F-4D97-AF65-F5344CB8AC3E}">
        <p14:creationId xmlns:p14="http://schemas.microsoft.com/office/powerpoint/2010/main" val="4212291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Рисунок 2">
            <a:extLst>
              <a:ext uri="{FF2B5EF4-FFF2-40B4-BE49-F238E27FC236}">
                <a16:creationId xmlns:a16="http://schemas.microsoft.com/office/drawing/2014/main" id="{B08CDC7B-91D1-9457-5F76-0DF9C62655CA}"/>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b="-332"/>
          <a:stretch/>
        </p:blipFill>
        <p:spPr>
          <a:xfrm>
            <a:off x="0" y="0"/>
            <a:ext cx="12298018" cy="7040880"/>
          </a:xfrm>
          <a:prstGeom prst="rect">
            <a:avLst/>
          </a:prstGeom>
        </p:spPr>
      </p:pic>
    </p:spTree>
    <p:extLst>
      <p:ext uri="{BB962C8B-B14F-4D97-AF65-F5344CB8AC3E}">
        <p14:creationId xmlns:p14="http://schemas.microsoft.com/office/powerpoint/2010/main" val="237074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Рисунок 1">
            <a:extLst>
              <a:ext uri="{FF2B5EF4-FFF2-40B4-BE49-F238E27FC236}">
                <a16:creationId xmlns:a16="http://schemas.microsoft.com/office/drawing/2014/main" id="{421C8A97-80DE-3757-D997-88279892AD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32"/>
          <a:stretch/>
        </p:blipFill>
        <p:spPr>
          <a:xfrm>
            <a:off x="0" y="0"/>
            <a:ext cx="12192000" cy="6924989"/>
          </a:xfrm>
          <a:prstGeom prst="rect">
            <a:avLst/>
          </a:prstGeom>
        </p:spPr>
      </p:pic>
      <p:pic>
        <p:nvPicPr>
          <p:cNvPr id="6" name="Picture 93" descr="Picture 93">
            <a:extLst>
              <a:ext uri="{FF2B5EF4-FFF2-40B4-BE49-F238E27FC236}">
                <a16:creationId xmlns:a16="http://schemas.microsoft.com/office/drawing/2014/main" id="{3C756646-0CE5-14C7-682B-302C53AEC41F}"/>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59954" y="317231"/>
            <a:ext cx="998629" cy="292369"/>
          </a:xfrm>
          <a:prstGeom prst="rect">
            <a:avLst/>
          </a:prstGeom>
          <a:ln w="12700">
            <a:miter lim="400000"/>
          </a:ln>
        </p:spPr>
      </p:pic>
    </p:spTree>
    <p:extLst>
      <p:ext uri="{BB962C8B-B14F-4D97-AF65-F5344CB8AC3E}">
        <p14:creationId xmlns:p14="http://schemas.microsoft.com/office/powerpoint/2010/main" val="21081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092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ontserrat" pitchFamily="2" charset="-5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2">
          <p15:clr>
            <a:srgbClr val="F26B43"/>
          </p15:clr>
        </p15:guide>
        <p15:guide id="3" pos="7680">
          <p15:clr>
            <a:srgbClr val="F26B43"/>
          </p15:clr>
        </p15:guide>
        <p15:guide id="4" orient="horz" pos="43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A4E136-0C92-1E89-161F-1AD00C4CAC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49E6325E-4EC5-680D-E122-D2320D80D9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EE750ECF-E361-C96F-BD00-F6EB1447D4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B292B-A17E-9141-9309-05B197FD5B4B}" type="datetimeFigureOut">
              <a:rPr lang="x-none" smtClean="0"/>
              <a:t>19.02.2024</a:t>
            </a:fld>
            <a:endParaRPr lang="x-none"/>
          </a:p>
        </p:txBody>
      </p:sp>
      <p:sp>
        <p:nvSpPr>
          <p:cNvPr id="5" name="Footer Placeholder 4">
            <a:extLst>
              <a:ext uri="{FF2B5EF4-FFF2-40B4-BE49-F238E27FC236}">
                <a16:creationId xmlns:a16="http://schemas.microsoft.com/office/drawing/2014/main" id="{592E6634-84AB-A625-4F24-FE00BC9C9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22169CDB-4D6A-19FB-F541-A9D6EE8468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7CABA-C417-9D44-B1CA-9C44599B0053}" type="slidenum">
              <a:rPr lang="x-none" smtClean="0"/>
              <a:t>‹#›</a:t>
            </a:fld>
            <a:endParaRPr lang="x-none"/>
          </a:p>
        </p:txBody>
      </p:sp>
    </p:spTree>
    <p:extLst>
      <p:ext uri="{BB962C8B-B14F-4D97-AF65-F5344CB8AC3E}">
        <p14:creationId xmlns:p14="http://schemas.microsoft.com/office/powerpoint/2010/main" val="163884839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2867697298"/>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3" orient="horz">
          <p15:clr>
            <a:srgbClr val="F26B43"/>
          </p15:clr>
        </p15:guide>
        <p15:guide id="4" orient="horz" pos="4315">
          <p15:clr>
            <a:srgbClr val="F26B43"/>
          </p15:clr>
        </p15:guide>
        <p15:guide id="5">
          <p15:clr>
            <a:srgbClr val="F26B43"/>
          </p15:clr>
        </p15:guide>
        <p15:guide id="6" pos="76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D7D7DBE-A953-4631-997B-AA00728F12E6}"/>
              </a:ext>
            </a:extLst>
          </p:cNvPr>
          <p:cNvSpPr/>
          <p:nvPr/>
        </p:nvSpPr>
        <p:spPr>
          <a:xfrm>
            <a:off x="423979" y="2323216"/>
            <a:ext cx="11247120" cy="1770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ct val="110000"/>
              </a:lnSpc>
              <a:spcBef>
                <a:spcPct val="0"/>
              </a:spcBef>
              <a:defRPr/>
            </a:pPr>
            <a:r>
              <a:rPr lang="en-US" sz="5400" b="1" i="0" u="none" strike="noStrike" dirty="0">
                <a:solidFill>
                  <a:schemeClr val="bg1"/>
                </a:solidFill>
                <a:effectLst/>
                <a:latin typeface="Montserrat" pitchFamily="2" charset="77"/>
              </a:rPr>
              <a:t>Sales’Up </a:t>
            </a:r>
            <a:r>
              <a:rPr lang="en-US" sz="5400" b="1" dirty="0">
                <a:solidFill>
                  <a:schemeClr val="bg1"/>
                </a:solidFill>
                <a:latin typeface="Montserrat" pitchFamily="2" charset="77"/>
              </a:rPr>
              <a:t>Data M</a:t>
            </a:r>
            <a:r>
              <a:rPr lang="en-US" sz="5400" b="1" i="0" u="none" strike="noStrike" dirty="0">
                <a:solidFill>
                  <a:schemeClr val="bg1"/>
                </a:solidFill>
                <a:effectLst/>
                <a:latin typeface="Montserrat" pitchFamily="2" charset="77"/>
              </a:rPr>
              <a:t>anagement for Creatio</a:t>
            </a:r>
            <a:endParaRPr lang="en-US" sz="5400" b="1" dirty="0">
              <a:solidFill>
                <a:schemeClr val="bg1"/>
              </a:solidFill>
              <a:latin typeface="Montserrat"/>
            </a:endParaRPr>
          </a:p>
        </p:txBody>
      </p:sp>
      <p:sp>
        <p:nvSpPr>
          <p:cNvPr id="21" name="Rectangle 20">
            <a:extLst>
              <a:ext uri="{FF2B5EF4-FFF2-40B4-BE49-F238E27FC236}">
                <a16:creationId xmlns:a16="http://schemas.microsoft.com/office/drawing/2014/main" id="{84433590-2C27-4A3F-9B6B-1BB56F54F2EC}"/>
              </a:ext>
            </a:extLst>
          </p:cNvPr>
          <p:cNvSpPr/>
          <p:nvPr/>
        </p:nvSpPr>
        <p:spPr>
          <a:xfrm>
            <a:off x="1639941" y="5597898"/>
            <a:ext cx="8912117" cy="61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2000" b="1" dirty="0">
                <a:solidFill>
                  <a:schemeClr val="bg1"/>
                </a:solidFill>
                <a:latin typeface="Montserrat"/>
              </a:rPr>
              <a:t>Your personal assistant in data management</a:t>
            </a:r>
          </a:p>
          <a:p>
            <a:pPr algn="ctr"/>
            <a:r>
              <a:rPr lang="en-US" sz="2000" b="1" dirty="0">
                <a:solidFill>
                  <a:schemeClr val="bg1"/>
                </a:solidFill>
                <a:latin typeface="Montserrat"/>
              </a:rPr>
              <a:t>February 12,</a:t>
            </a:r>
            <a:r>
              <a:rPr lang="en-US" sz="2000" b="1" baseline="30000" dirty="0">
                <a:solidFill>
                  <a:schemeClr val="bg1"/>
                </a:solidFill>
                <a:latin typeface="Montserrat"/>
              </a:rPr>
              <a:t> </a:t>
            </a:r>
            <a:r>
              <a:rPr lang="en-US" sz="2000" b="1" dirty="0">
                <a:solidFill>
                  <a:schemeClr val="bg1"/>
                </a:solidFill>
                <a:latin typeface="Montserrat"/>
              </a:rPr>
              <a:t>2024</a:t>
            </a:r>
          </a:p>
        </p:txBody>
      </p:sp>
      <p:pic>
        <p:nvPicPr>
          <p:cNvPr id="3" name="Picture 33">
            <a:extLst>
              <a:ext uri="{FF2B5EF4-FFF2-40B4-BE49-F238E27FC236}">
                <a16:creationId xmlns:a16="http://schemas.microsoft.com/office/drawing/2014/main" id="{181C01DF-CD7C-C35B-7504-D761F259BE4C}"/>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2" name="Freeform: Shape 27">
            <a:extLst>
              <a:ext uri="{FF2B5EF4-FFF2-40B4-BE49-F238E27FC236}">
                <a16:creationId xmlns:a16="http://schemas.microsoft.com/office/drawing/2014/main" id="{AE8F40E7-6A0A-0D19-D061-42B569183A56}"/>
              </a:ext>
            </a:extLst>
          </p:cNvPr>
          <p:cNvSpPr/>
          <p:nvPr/>
        </p:nvSpPr>
        <p:spPr>
          <a:xfrm rot="5400000">
            <a:off x="-440135" y="1090135"/>
            <a:ext cx="1209453" cy="1042632"/>
          </a:xfrm>
          <a:custGeom>
            <a:avLst/>
            <a:gdLst>
              <a:gd name="connsiteX0" fmla="*/ 2796252 w 11394014"/>
              <a:gd name="connsiteY0" fmla="*/ 8067539 h 9822426"/>
              <a:gd name="connsiteX1" fmla="*/ 8493259 w 11394014"/>
              <a:gd name="connsiteY1" fmla="*/ 8067539 h 9822426"/>
              <a:gd name="connsiteX2" fmla="*/ 5644756 w 11394014"/>
              <a:gd name="connsiteY2" fmla="*/ 3156326 h 9822426"/>
              <a:gd name="connsiteX3" fmla="*/ 0 w 11394014"/>
              <a:gd name="connsiteY3" fmla="*/ 9822426 h 9822426"/>
              <a:gd name="connsiteX4" fmla="*/ 5697007 w 11394014"/>
              <a:gd name="connsiteY4" fmla="*/ 0 h 9822426"/>
              <a:gd name="connsiteX5" fmla="*/ 11394014 w 11394014"/>
              <a:gd name="connsiteY5" fmla="*/ 9822426 h 98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4014" h="9822426">
                <a:moveTo>
                  <a:pt x="2796252" y="8067539"/>
                </a:moveTo>
                <a:lnTo>
                  <a:pt x="8493259" y="8067539"/>
                </a:lnTo>
                <a:lnTo>
                  <a:pt x="5644756" y="3156326"/>
                </a:lnTo>
                <a:close/>
                <a:moveTo>
                  <a:pt x="0" y="9822426"/>
                </a:moveTo>
                <a:lnTo>
                  <a:pt x="5697007" y="0"/>
                </a:lnTo>
                <a:lnTo>
                  <a:pt x="11394014" y="9822426"/>
                </a:lnTo>
                <a:close/>
              </a:path>
            </a:pathLst>
          </a:custGeom>
          <a:solidFill>
            <a:schemeClr val="bg1">
              <a:alpha val="19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412730" rtl="0" eaLnBrk="1"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ontserrat" pitchFamily="2" charset="-52"/>
              <a:ea typeface="+mn-ea"/>
              <a:cs typeface="+mn-cs"/>
              <a:sym typeface="Helvetica Neue Medium"/>
            </a:endParaRPr>
          </a:p>
        </p:txBody>
      </p:sp>
      <p:sp>
        <p:nvSpPr>
          <p:cNvPr id="4" name="Freeform: Shape 28">
            <a:extLst>
              <a:ext uri="{FF2B5EF4-FFF2-40B4-BE49-F238E27FC236}">
                <a16:creationId xmlns:a16="http://schemas.microsoft.com/office/drawing/2014/main" id="{C03CA304-C349-ABF1-A201-DAD49402EE38}"/>
              </a:ext>
            </a:extLst>
          </p:cNvPr>
          <p:cNvSpPr/>
          <p:nvPr/>
        </p:nvSpPr>
        <p:spPr>
          <a:xfrm>
            <a:off x="-1067376" y="5538712"/>
            <a:ext cx="2820088" cy="2820088"/>
          </a:xfrm>
          <a:custGeom>
            <a:avLst/>
            <a:gdLst>
              <a:gd name="connsiteX0" fmla="*/ 1788685 w 11562736"/>
              <a:gd name="connsiteY0" fmla="*/ 1788685 h 11562736"/>
              <a:gd name="connsiteX1" fmla="*/ 1788685 w 11562736"/>
              <a:gd name="connsiteY1" fmla="*/ 9774052 h 11562736"/>
              <a:gd name="connsiteX2" fmla="*/ 9774053 w 11562736"/>
              <a:gd name="connsiteY2" fmla="*/ 9774052 h 11562736"/>
              <a:gd name="connsiteX3" fmla="*/ 9774053 w 11562736"/>
              <a:gd name="connsiteY3" fmla="*/ 1788685 h 11562736"/>
              <a:gd name="connsiteX4" fmla="*/ 0 w 11562736"/>
              <a:gd name="connsiteY4" fmla="*/ 0 h 11562736"/>
              <a:gd name="connsiteX5" fmla="*/ 11562736 w 11562736"/>
              <a:gd name="connsiteY5" fmla="*/ 0 h 11562736"/>
              <a:gd name="connsiteX6" fmla="*/ 11562736 w 11562736"/>
              <a:gd name="connsiteY6" fmla="*/ 11562736 h 11562736"/>
              <a:gd name="connsiteX7" fmla="*/ 0 w 11562736"/>
              <a:gd name="connsiteY7" fmla="*/ 11562736 h 1156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2736" h="11562736">
                <a:moveTo>
                  <a:pt x="1788685" y="1788685"/>
                </a:moveTo>
                <a:lnTo>
                  <a:pt x="1788685" y="9774052"/>
                </a:lnTo>
                <a:lnTo>
                  <a:pt x="9774053" y="9774052"/>
                </a:lnTo>
                <a:lnTo>
                  <a:pt x="9774053" y="1788685"/>
                </a:lnTo>
                <a:close/>
                <a:moveTo>
                  <a:pt x="0" y="0"/>
                </a:moveTo>
                <a:lnTo>
                  <a:pt x="11562736" y="0"/>
                </a:lnTo>
                <a:lnTo>
                  <a:pt x="11562736" y="11562736"/>
                </a:lnTo>
                <a:lnTo>
                  <a:pt x="0" y="11562736"/>
                </a:lnTo>
                <a:close/>
              </a:path>
            </a:pathLst>
          </a:custGeom>
          <a:solidFill>
            <a:schemeClr val="bg1">
              <a:alpha val="1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412730" rtl="0" eaLnBrk="1"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ontserrat" pitchFamily="2" charset="-52"/>
              <a:ea typeface="+mn-ea"/>
              <a:cs typeface="+mn-cs"/>
              <a:sym typeface="Helvetica Neue Medium"/>
            </a:endParaRPr>
          </a:p>
        </p:txBody>
      </p:sp>
      <p:sp>
        <p:nvSpPr>
          <p:cNvPr id="5" name="Freeform: Shape 24">
            <a:extLst>
              <a:ext uri="{FF2B5EF4-FFF2-40B4-BE49-F238E27FC236}">
                <a16:creationId xmlns:a16="http://schemas.microsoft.com/office/drawing/2014/main" id="{283C71E0-D02F-890D-097C-378C14BF0C18}"/>
              </a:ext>
            </a:extLst>
          </p:cNvPr>
          <p:cNvSpPr/>
          <p:nvPr/>
        </p:nvSpPr>
        <p:spPr>
          <a:xfrm>
            <a:off x="9227319" y="1029784"/>
            <a:ext cx="4887560" cy="4887560"/>
          </a:xfrm>
          <a:custGeom>
            <a:avLst/>
            <a:gdLst>
              <a:gd name="connsiteX0" fmla="*/ 6263389 w 12526781"/>
              <a:gd name="connsiteY0" fmla="*/ 1776840 h 12526780"/>
              <a:gd name="connsiteX1" fmla="*/ 1776841 w 12526781"/>
              <a:gd name="connsiteY1" fmla="*/ 6263390 h 12526780"/>
              <a:gd name="connsiteX2" fmla="*/ 6263389 w 12526781"/>
              <a:gd name="connsiteY2" fmla="*/ 10749940 h 12526780"/>
              <a:gd name="connsiteX3" fmla="*/ 10749939 w 12526781"/>
              <a:gd name="connsiteY3" fmla="*/ 6263390 h 12526780"/>
              <a:gd name="connsiteX4" fmla="*/ 6263389 w 12526781"/>
              <a:gd name="connsiteY4" fmla="*/ 1776840 h 12526780"/>
              <a:gd name="connsiteX5" fmla="*/ 6263389 w 12526781"/>
              <a:gd name="connsiteY5" fmla="*/ 0 h 12526780"/>
              <a:gd name="connsiteX6" fmla="*/ 12526781 w 12526781"/>
              <a:gd name="connsiteY6" fmla="*/ 6263390 h 12526780"/>
              <a:gd name="connsiteX7" fmla="*/ 6263389 w 12526781"/>
              <a:gd name="connsiteY7" fmla="*/ 12526780 h 12526780"/>
              <a:gd name="connsiteX8" fmla="*/ 0 w 12526781"/>
              <a:gd name="connsiteY8" fmla="*/ 6263390 h 12526780"/>
              <a:gd name="connsiteX9" fmla="*/ 6263389 w 12526781"/>
              <a:gd name="connsiteY9" fmla="*/ 0 h 1252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26781" h="12526780">
                <a:moveTo>
                  <a:pt x="6263389" y="1776840"/>
                </a:moveTo>
                <a:cubicBezTo>
                  <a:pt x="3785537" y="1776840"/>
                  <a:pt x="1776841" y="3785536"/>
                  <a:pt x="1776841" y="6263390"/>
                </a:cubicBezTo>
                <a:cubicBezTo>
                  <a:pt x="1776841" y="8741244"/>
                  <a:pt x="3785537" y="10749940"/>
                  <a:pt x="6263389" y="10749940"/>
                </a:cubicBezTo>
                <a:cubicBezTo>
                  <a:pt x="8741243" y="10749940"/>
                  <a:pt x="10749939" y="8741244"/>
                  <a:pt x="10749939" y="6263390"/>
                </a:cubicBezTo>
                <a:cubicBezTo>
                  <a:pt x="10749939" y="3785536"/>
                  <a:pt x="8741243" y="1776840"/>
                  <a:pt x="6263389" y="1776840"/>
                </a:cubicBezTo>
                <a:close/>
                <a:moveTo>
                  <a:pt x="6263389" y="0"/>
                </a:moveTo>
                <a:cubicBezTo>
                  <a:pt x="9722565" y="0"/>
                  <a:pt x="12526781" y="2804216"/>
                  <a:pt x="12526781" y="6263390"/>
                </a:cubicBezTo>
                <a:cubicBezTo>
                  <a:pt x="12526781" y="9722564"/>
                  <a:pt x="9722565" y="12526780"/>
                  <a:pt x="6263389" y="12526780"/>
                </a:cubicBezTo>
                <a:cubicBezTo>
                  <a:pt x="2804215" y="12526780"/>
                  <a:pt x="0" y="9722564"/>
                  <a:pt x="0" y="6263390"/>
                </a:cubicBezTo>
                <a:cubicBezTo>
                  <a:pt x="0" y="2804216"/>
                  <a:pt x="2804215" y="0"/>
                  <a:pt x="6263389" y="0"/>
                </a:cubicBezTo>
                <a:close/>
              </a:path>
            </a:pathLst>
          </a:custGeom>
          <a:solidFill>
            <a:schemeClr val="bg1">
              <a:alpha val="1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412730" rtl="0" eaLnBrk="1"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ontserrat" pitchFamily="2" charset="-52"/>
              <a:ea typeface="+mn-ea"/>
              <a:cs typeface="+mn-cs"/>
              <a:sym typeface="Helvetica Neue Medium"/>
            </a:endParaRPr>
          </a:p>
        </p:txBody>
      </p:sp>
    </p:spTree>
    <p:extLst>
      <p:ext uri="{BB962C8B-B14F-4D97-AF65-F5344CB8AC3E}">
        <p14:creationId xmlns:p14="http://schemas.microsoft.com/office/powerpoint/2010/main" val="3852978392"/>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1A5120-E288-0297-05E0-DC23608E2C4A}"/>
              </a:ext>
            </a:extLst>
          </p:cNvPr>
          <p:cNvSpPr txBox="1"/>
          <p:nvPr/>
        </p:nvSpPr>
        <p:spPr>
          <a:xfrm>
            <a:off x="343677" y="2459504"/>
            <a:ext cx="11504645" cy="1938992"/>
          </a:xfrm>
          <a:prstGeom prst="rect">
            <a:avLst/>
          </a:prstGeom>
          <a:noFill/>
        </p:spPr>
        <p:txBody>
          <a:bodyPr wrap="square">
            <a:spAutoFit/>
          </a:bodyPr>
          <a:lstStyle/>
          <a:p>
            <a:pPr algn="ctr"/>
            <a:r>
              <a:rPr lang="en-US" sz="4000" b="1" dirty="0">
                <a:solidFill>
                  <a:schemeClr val="bg1"/>
                </a:solidFill>
                <a:latin typeface="Montserrat" panose="00000500000000000000" pitchFamily="2" charset="0"/>
              </a:rPr>
              <a:t>Usage of</a:t>
            </a:r>
            <a:endParaRPr lang="ru-RU" sz="4000" b="1" dirty="0">
              <a:solidFill>
                <a:schemeClr val="bg1"/>
              </a:solidFill>
              <a:latin typeface="Montserrat" panose="00000500000000000000" pitchFamily="2" charset="0"/>
            </a:endParaRPr>
          </a:p>
          <a:p>
            <a:pPr algn="ctr"/>
            <a:r>
              <a:rPr lang="en-US" sz="4000" b="1" dirty="0">
                <a:solidFill>
                  <a:schemeClr val="bg1"/>
                </a:solidFill>
                <a:latin typeface="Montserrat" panose="00000500000000000000" pitchFamily="2" charset="0"/>
              </a:rPr>
              <a:t>Sales’Up Data Management for </a:t>
            </a:r>
            <a:r>
              <a:rPr lang="en-US" sz="4000" b="1" dirty="0" err="1">
                <a:solidFill>
                  <a:schemeClr val="bg1"/>
                </a:solidFill>
                <a:latin typeface="Montserrat" panose="00000500000000000000" pitchFamily="2" charset="0"/>
              </a:rPr>
              <a:t>Creatio</a:t>
            </a:r>
            <a:r>
              <a:rPr lang="en-US" sz="4000" b="1" dirty="0">
                <a:solidFill>
                  <a:schemeClr val="bg1"/>
                </a:solidFill>
                <a:latin typeface="Montserrat" panose="00000500000000000000" pitchFamily="2" charset="0"/>
              </a:rPr>
              <a:t> in various industrial branches</a:t>
            </a:r>
            <a:endParaRPr lang="ru-RU" sz="4000" b="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2992390458"/>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5">
            <a:extLst>
              <a:ext uri="{FF2B5EF4-FFF2-40B4-BE49-F238E27FC236}">
                <a16:creationId xmlns:a16="http://schemas.microsoft.com/office/drawing/2014/main" id="{21F70FE9-1E03-0E8C-C34A-FFA76A4FD696}"/>
              </a:ext>
            </a:extLst>
          </p:cNvPr>
          <p:cNvSpPr/>
          <p:nvPr/>
        </p:nvSpPr>
        <p:spPr>
          <a:xfrm>
            <a:off x="562947" y="1651518"/>
            <a:ext cx="11184294" cy="4508723"/>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16" name="TextBox 15">
            <a:extLst>
              <a:ext uri="{FF2B5EF4-FFF2-40B4-BE49-F238E27FC236}">
                <a16:creationId xmlns:a16="http://schemas.microsoft.com/office/drawing/2014/main" id="{B051CB05-E59C-DF93-847E-CD78B766F57D}"/>
              </a:ext>
            </a:extLst>
          </p:cNvPr>
          <p:cNvSpPr txBox="1"/>
          <p:nvPr/>
        </p:nvSpPr>
        <p:spPr>
          <a:xfrm>
            <a:off x="690543" y="2334690"/>
            <a:ext cx="5340222"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Analysis of sales data, including sales volumes and dynamics over different periods, best sellers definition</a:t>
            </a:r>
            <a:endParaRPr lang="ru-RU" dirty="0">
              <a:solidFill>
                <a:schemeClr val="bg1"/>
              </a:solidFill>
              <a:latin typeface="Montserrat" panose="00000500000000000000" pitchFamily="2" charset="0"/>
            </a:endParaRPr>
          </a:p>
          <a:p>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Effective inventory management, goods demand forecast</a:t>
            </a:r>
            <a:r>
              <a:rPr lang="ru-RU" dirty="0">
                <a:solidFill>
                  <a:schemeClr val="bg1"/>
                </a:solidFill>
                <a:latin typeface="Montserrat" panose="00000500000000000000" pitchFamily="2" charset="0"/>
              </a:rPr>
              <a:t>,</a:t>
            </a:r>
            <a:r>
              <a:rPr lang="en-US" dirty="0">
                <a:solidFill>
                  <a:schemeClr val="bg1"/>
                </a:solidFill>
                <a:latin typeface="Montserrat" panose="00000500000000000000" pitchFamily="2" charset="0"/>
              </a:rPr>
              <a:t>reduction of risks regarding with optimal stocks. </a:t>
            </a:r>
          </a:p>
          <a:p>
            <a:endParaRPr lang="en-US"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Forecast of goods demand  </a:t>
            </a:r>
            <a:endParaRPr lang="ru-RU" dirty="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06A2A53-017F-ABB6-AEEE-B3CC3B4B1290}"/>
              </a:ext>
            </a:extLst>
          </p:cNvPr>
          <p:cNvSpPr txBox="1"/>
          <p:nvPr/>
        </p:nvSpPr>
        <p:spPr>
          <a:xfrm>
            <a:off x="6030765" y="2334690"/>
            <a:ext cx="5598288"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Management of promotions and discounts through analysis of marketing activities, sales, special offers for customers or product groups.</a:t>
            </a:r>
            <a:endParaRPr lang="ru-RU" dirty="0">
              <a:solidFill>
                <a:schemeClr val="bg1"/>
              </a:solidFill>
              <a:latin typeface="Montserrat" panose="00000500000000000000" pitchFamily="2" charset="0"/>
            </a:endParaRPr>
          </a:p>
          <a:p>
            <a:endParaRPr lang="en-US"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Monitoring of competitors, their pricing policies, marketing strategies and product range with aim to develop own strategies and increase competitiveness.</a:t>
            </a:r>
            <a:endParaRPr lang="ru-RU" dirty="0">
              <a:solidFill>
                <a:schemeClr val="bg1"/>
              </a:solidFill>
              <a:latin typeface="Montserrat" panose="00000500000000000000" pitchFamily="2" charset="0"/>
            </a:endParaRPr>
          </a:p>
        </p:txBody>
      </p:sp>
      <p:sp>
        <p:nvSpPr>
          <p:cNvPr id="4" name="Rectangle: Rounded Corners 8">
            <a:extLst>
              <a:ext uri="{FF2B5EF4-FFF2-40B4-BE49-F238E27FC236}">
                <a16:creationId xmlns:a16="http://schemas.microsoft.com/office/drawing/2014/main" id="{DB6F30B0-526C-6293-BD8D-C9FDF710FC3A}"/>
              </a:ext>
            </a:extLst>
          </p:cNvPr>
          <p:cNvSpPr/>
          <p:nvPr/>
        </p:nvSpPr>
        <p:spPr>
          <a:xfrm>
            <a:off x="1026366" y="1309931"/>
            <a:ext cx="10319657" cy="6831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ED7D31"/>
                </a:solidFill>
                <a:latin typeface="Montserrat" pitchFamily="2" charset="77"/>
              </a:rPr>
              <a:t>FMCG</a:t>
            </a:r>
            <a:endParaRPr lang="en-US" sz="2000" b="1" dirty="0">
              <a:solidFill>
                <a:srgbClr val="ED7D31"/>
              </a:solidFill>
              <a:effectLst/>
              <a:latin typeface="Montserrat" pitchFamily="2" charset="77"/>
            </a:endParaRPr>
          </a:p>
        </p:txBody>
      </p:sp>
    </p:spTree>
    <p:extLst>
      <p:ext uri="{BB962C8B-B14F-4D97-AF65-F5344CB8AC3E}">
        <p14:creationId xmlns:p14="http://schemas.microsoft.com/office/powerpoint/2010/main" val="384815576"/>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051CB05-E59C-DF93-847E-CD78B766F57D}"/>
              </a:ext>
            </a:extLst>
          </p:cNvPr>
          <p:cNvSpPr txBox="1"/>
          <p:nvPr/>
        </p:nvSpPr>
        <p:spPr>
          <a:xfrm>
            <a:off x="743707" y="2156007"/>
            <a:ext cx="5411387" cy="397031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Monitoring of financial indicators such as profit, losses, asset turnover, liquidity, etc.</a:t>
            </a: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Analysis of various kinds o risks, such as credit, market and operational risks, etc. Fast implementation of measures to minimize them.</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Audits for internal procedure violations and compliance with regulatory requirements.</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p:txBody>
      </p:sp>
      <p:sp>
        <p:nvSpPr>
          <p:cNvPr id="3" name="Rectangle: Rounded Corners 5">
            <a:extLst>
              <a:ext uri="{FF2B5EF4-FFF2-40B4-BE49-F238E27FC236}">
                <a16:creationId xmlns:a16="http://schemas.microsoft.com/office/drawing/2014/main" id="{33A8A4C8-BE57-40DF-FD1C-0E7535E9966C}"/>
              </a:ext>
            </a:extLst>
          </p:cNvPr>
          <p:cNvSpPr/>
          <p:nvPr/>
        </p:nvSpPr>
        <p:spPr>
          <a:xfrm>
            <a:off x="562947" y="1651518"/>
            <a:ext cx="11184294" cy="4508723"/>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4" name="Rectangle: Rounded Corners 8">
            <a:extLst>
              <a:ext uri="{FF2B5EF4-FFF2-40B4-BE49-F238E27FC236}">
                <a16:creationId xmlns:a16="http://schemas.microsoft.com/office/drawing/2014/main" id="{E0D0E2D5-CB1E-D043-6667-916E81B01ED8}"/>
              </a:ext>
            </a:extLst>
          </p:cNvPr>
          <p:cNvSpPr/>
          <p:nvPr/>
        </p:nvSpPr>
        <p:spPr>
          <a:xfrm>
            <a:off x="1026366" y="1309931"/>
            <a:ext cx="10319657" cy="6831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ED7D31"/>
                </a:solidFill>
                <a:latin typeface="Montserrat" pitchFamily="2" charset="77"/>
              </a:rPr>
              <a:t>Financial sector</a:t>
            </a:r>
            <a:endParaRPr lang="en-US" sz="2000" b="1" dirty="0">
              <a:solidFill>
                <a:srgbClr val="ED7D31"/>
              </a:solidFill>
              <a:effectLst/>
              <a:latin typeface="Montserrat" pitchFamily="2" charset="77"/>
            </a:endParaRPr>
          </a:p>
        </p:txBody>
      </p:sp>
      <p:sp>
        <p:nvSpPr>
          <p:cNvPr id="5" name="TextBox 4">
            <a:extLst>
              <a:ext uri="{FF2B5EF4-FFF2-40B4-BE49-F238E27FC236}">
                <a16:creationId xmlns:a16="http://schemas.microsoft.com/office/drawing/2014/main" id="{49F3EA05-341D-6BB5-E51E-4898BE338FCD}"/>
              </a:ext>
            </a:extLst>
          </p:cNvPr>
          <p:cNvSpPr txBox="1"/>
          <p:nvPr/>
        </p:nvSpPr>
        <p:spPr>
          <a:xfrm>
            <a:off x="6030765" y="2172496"/>
            <a:ext cx="5598288"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Managing data over different periods to personalize customer service, provide consultations, and recommend individual financial product offer.</a:t>
            </a:r>
          </a:p>
          <a:p>
            <a:pPr marL="285750" indent="-285750">
              <a:buFont typeface="Arial" panose="020B0604020202020204" pitchFamily="34" charset="0"/>
              <a:buChar char="•"/>
            </a:pPr>
            <a:endParaRPr lang="uk-UA"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Risk monitoring and fraud prevention. The product helps to determine potential fraud activities and unusual financial transactions. It can reduce the risk of financial losses and increase customer trust.</a:t>
            </a:r>
          </a:p>
          <a:p>
            <a:pPr marL="285750" indent="-285750">
              <a:buFont typeface="Arial" panose="020B0604020202020204" pitchFamily="34" charset="0"/>
              <a:buChar char="•"/>
            </a:pPr>
            <a:endParaRPr lang="en-US"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493039323"/>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35033-DF73-E696-1DDF-68D4760EE3E4}"/>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1AE741FE-C5ED-67DB-A71B-F5ED38E2D589}"/>
              </a:ext>
            </a:extLst>
          </p:cNvPr>
          <p:cNvSpPr txBox="1"/>
          <p:nvPr/>
        </p:nvSpPr>
        <p:spPr>
          <a:xfrm>
            <a:off x="743707" y="2156007"/>
            <a:ext cx="5411387" cy="397031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 Automatic analysis of financial statements of legal entities, including cash and non-cash settlements;</a:t>
            </a:r>
            <a:endParaRPr lang="uk-UA" dirty="0">
              <a:solidFill>
                <a:schemeClr val="bg1"/>
              </a:solidFill>
              <a:latin typeface="Montserrat" panose="00000500000000000000" pitchFamily="2" charset="0"/>
            </a:endParaRPr>
          </a:p>
          <a:p>
            <a:pPr marL="285750" indent="-285750">
              <a:buFont typeface="Arial" panose="020B0604020202020204" pitchFamily="34" charset="0"/>
              <a:buChar char="•"/>
            </a:pPr>
            <a:endParaRPr lang="en-US"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Formation of KPI evaluation models of employees, bank divisions;</a:t>
            </a:r>
            <a:endParaRPr lang="uk-UA" dirty="0">
              <a:solidFill>
                <a:schemeClr val="bg1"/>
              </a:solidFill>
              <a:latin typeface="Montserrat" panose="00000500000000000000" pitchFamily="2" charset="0"/>
            </a:endParaRPr>
          </a:p>
          <a:p>
            <a:pPr marL="285750" indent="-285750">
              <a:buFont typeface="Arial" panose="020B0604020202020204" pitchFamily="34" charset="0"/>
              <a:buChar char="•"/>
            </a:pPr>
            <a:endParaRPr lang="uk-UA"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Analytical sections on the assessment of banking products;</a:t>
            </a:r>
          </a:p>
          <a:p>
            <a:pPr marL="285750" indent="-285750">
              <a:buFont typeface="Arial" panose="020B0604020202020204" pitchFamily="34" charset="0"/>
              <a:buChar char="•"/>
            </a:pPr>
            <a:endParaRPr lang="uk-UA"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Setting up customer base analysis models, with the possibility of KPI calculations of accounts for further segmentation processes;</a:t>
            </a:r>
            <a:endParaRPr lang="ru-RU" dirty="0">
              <a:solidFill>
                <a:schemeClr val="bg1"/>
              </a:solidFill>
              <a:latin typeface="Montserrat" panose="00000500000000000000" pitchFamily="2" charset="0"/>
            </a:endParaRPr>
          </a:p>
        </p:txBody>
      </p:sp>
      <p:sp>
        <p:nvSpPr>
          <p:cNvPr id="3" name="Rectangle: Rounded Corners 5">
            <a:extLst>
              <a:ext uri="{FF2B5EF4-FFF2-40B4-BE49-F238E27FC236}">
                <a16:creationId xmlns:a16="http://schemas.microsoft.com/office/drawing/2014/main" id="{E0B8E0BE-A013-8735-7E02-9BADF3C680DE}"/>
              </a:ext>
            </a:extLst>
          </p:cNvPr>
          <p:cNvSpPr/>
          <p:nvPr/>
        </p:nvSpPr>
        <p:spPr>
          <a:xfrm>
            <a:off x="562947" y="1651518"/>
            <a:ext cx="11184294" cy="4508723"/>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4" name="Rectangle: Rounded Corners 8">
            <a:extLst>
              <a:ext uri="{FF2B5EF4-FFF2-40B4-BE49-F238E27FC236}">
                <a16:creationId xmlns:a16="http://schemas.microsoft.com/office/drawing/2014/main" id="{21BB1B4B-E1FB-10D7-9455-67B70282127A}"/>
              </a:ext>
            </a:extLst>
          </p:cNvPr>
          <p:cNvSpPr/>
          <p:nvPr/>
        </p:nvSpPr>
        <p:spPr>
          <a:xfrm>
            <a:off x="1026366" y="1309931"/>
            <a:ext cx="10319657" cy="6831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ED7D31"/>
                </a:solidFill>
                <a:latin typeface="Montserrat" pitchFamily="2" charset="77"/>
              </a:rPr>
              <a:t>Banking sector</a:t>
            </a:r>
            <a:endParaRPr lang="en-US" sz="2000" b="1" dirty="0">
              <a:solidFill>
                <a:srgbClr val="ED7D31"/>
              </a:solidFill>
              <a:effectLst/>
              <a:latin typeface="Montserrat" pitchFamily="2" charset="77"/>
            </a:endParaRPr>
          </a:p>
        </p:txBody>
      </p:sp>
      <p:sp>
        <p:nvSpPr>
          <p:cNvPr id="5" name="TextBox 4">
            <a:extLst>
              <a:ext uri="{FF2B5EF4-FFF2-40B4-BE49-F238E27FC236}">
                <a16:creationId xmlns:a16="http://schemas.microsoft.com/office/drawing/2014/main" id="{E748C471-75AA-CD19-2F34-9F5768D59BD9}"/>
              </a:ext>
            </a:extLst>
          </p:cNvPr>
          <p:cNvSpPr txBox="1"/>
          <p:nvPr/>
        </p:nvSpPr>
        <p:spPr>
          <a:xfrm>
            <a:off x="6030765" y="2172496"/>
            <a:ext cx="5598288" cy="369331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Plan-fact analysis of product sales by region and segment (loans, deposits);</a:t>
            </a:r>
            <a:endParaRPr lang="uk-UA" dirty="0">
              <a:solidFill>
                <a:schemeClr val="bg1"/>
              </a:solidFill>
              <a:latin typeface="Montserrat" panose="00000500000000000000" pitchFamily="2" charset="0"/>
            </a:endParaRPr>
          </a:p>
          <a:p>
            <a:pPr marL="285750" indent="-285750">
              <a:buFont typeface="Arial" panose="020B0604020202020204" pitchFamily="34" charset="0"/>
              <a:buChar char="•"/>
            </a:pPr>
            <a:endParaRPr lang="en-US"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Budget planning in terms of branches/departments/subdivisions;</a:t>
            </a:r>
            <a:endParaRPr lang="uk-UA" dirty="0">
              <a:solidFill>
                <a:schemeClr val="bg1"/>
              </a:solidFill>
              <a:latin typeface="Montserrat" panose="00000500000000000000" pitchFamily="2" charset="0"/>
            </a:endParaRPr>
          </a:p>
          <a:p>
            <a:pPr marL="285750" indent="-285750">
              <a:buFont typeface="Arial" panose="020B0604020202020204" pitchFamily="34" charset="0"/>
              <a:buChar char="•"/>
            </a:pPr>
            <a:endParaRPr lang="en-US"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Asset/liability portfolio planning taking into account outflow coefficients;</a:t>
            </a:r>
            <a:endParaRPr lang="uk-UA" dirty="0">
              <a:solidFill>
                <a:schemeClr val="bg1"/>
              </a:solidFill>
              <a:latin typeface="Montserrat" panose="00000500000000000000" pitchFamily="2" charset="0"/>
            </a:endParaRPr>
          </a:p>
          <a:p>
            <a:pPr marL="285750" indent="-285750">
              <a:buFont typeface="Arial" panose="020B0604020202020204" pitchFamily="34" charset="0"/>
              <a:buChar char="•"/>
            </a:pPr>
            <a:endParaRPr lang="en-US"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Liquidity forecasting taking into account various factors/coefficients;</a:t>
            </a:r>
            <a:endParaRPr lang="uk-UA" dirty="0">
              <a:solidFill>
                <a:schemeClr val="bg1"/>
              </a:solidFill>
              <a:latin typeface="Montserrat" panose="00000500000000000000" pitchFamily="2" charset="0"/>
            </a:endParaRPr>
          </a:p>
          <a:p>
            <a:pPr marL="285750" indent="-285750">
              <a:buFont typeface="Arial" panose="020B0604020202020204" pitchFamily="34" charset="0"/>
              <a:buChar char="•"/>
            </a:pPr>
            <a:endParaRPr lang="en-US" dirty="0">
              <a:solidFill>
                <a:schemeClr val="bg1"/>
              </a:solidFill>
              <a:latin typeface="Montserrat" panose="00000500000000000000" pitchFamily="2" charset="0"/>
            </a:endParaRPr>
          </a:p>
          <a:p>
            <a:pPr marL="285750" indent="-285750">
              <a:buFont typeface="Arial" panose="020B0604020202020204" pitchFamily="34" charset="0"/>
              <a:buChar char="•"/>
            </a:pPr>
            <a:r>
              <a:rPr lang="en-US">
                <a:solidFill>
                  <a:schemeClr val="bg1"/>
                </a:solidFill>
                <a:latin typeface="Montserrat" panose="00000500000000000000" pitchFamily="2" charset="0"/>
              </a:rPr>
              <a:t>Cost </a:t>
            </a:r>
            <a:r>
              <a:rPr lang="en-US" dirty="0">
                <a:solidFill>
                  <a:schemeClr val="bg1"/>
                </a:solidFill>
                <a:latin typeface="Montserrat" panose="00000500000000000000" pitchFamily="2" charset="0"/>
              </a:rPr>
              <a:t>planning models (OPEX, CAPEX).</a:t>
            </a:r>
          </a:p>
        </p:txBody>
      </p:sp>
    </p:spTree>
    <p:extLst>
      <p:ext uri="{BB962C8B-B14F-4D97-AF65-F5344CB8AC3E}">
        <p14:creationId xmlns:p14="http://schemas.microsoft.com/office/powerpoint/2010/main" val="2048858644"/>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379140-9FA0-410A-7722-97F922BCB128}"/>
              </a:ext>
            </a:extLst>
          </p:cNvPr>
          <p:cNvSpPr txBox="1"/>
          <p:nvPr/>
        </p:nvSpPr>
        <p:spPr>
          <a:xfrm>
            <a:off x="789992" y="2404738"/>
            <a:ext cx="5018555"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Expenses and resource planning for IT-projects launch. </a:t>
            </a:r>
          </a:p>
          <a:p>
            <a:pPr marL="285750" indent="-285750">
              <a:buFont typeface="Arial" panose="020B0604020202020204" pitchFamily="34" charset="0"/>
              <a:buChar char="•"/>
            </a:pPr>
            <a:endParaRPr lang="uk-UA"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Time management regarding such levels as task, subproject or project</a:t>
            </a: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Planning and monitoring of technical resource usage</a:t>
            </a:r>
          </a:p>
          <a:p>
            <a:pPr marL="285750" indent="-285750">
              <a:buFont typeface="Arial" panose="020B0604020202020204" pitchFamily="34" charset="0"/>
              <a:buChar char="•"/>
            </a:pPr>
            <a:endParaRPr lang="en-US"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KPIs’ analysis  for strategic planning.</a:t>
            </a:r>
            <a:endParaRPr lang="ru-RU" dirty="0">
              <a:solidFill>
                <a:schemeClr val="bg1"/>
              </a:solidFill>
              <a:latin typeface="Montserrat" panose="00000500000000000000" pitchFamily="2" charset="0"/>
            </a:endParaRPr>
          </a:p>
        </p:txBody>
      </p:sp>
      <p:sp>
        <p:nvSpPr>
          <p:cNvPr id="2" name="Rectangle: Rounded Corners 5">
            <a:extLst>
              <a:ext uri="{FF2B5EF4-FFF2-40B4-BE49-F238E27FC236}">
                <a16:creationId xmlns:a16="http://schemas.microsoft.com/office/drawing/2014/main" id="{78107CB8-EF6D-4A60-3C2F-8592054F0946}"/>
              </a:ext>
            </a:extLst>
          </p:cNvPr>
          <p:cNvSpPr/>
          <p:nvPr/>
        </p:nvSpPr>
        <p:spPr>
          <a:xfrm>
            <a:off x="562947" y="1651518"/>
            <a:ext cx="11184294" cy="4508723"/>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3" name="Rectangle: Rounded Corners 8">
            <a:extLst>
              <a:ext uri="{FF2B5EF4-FFF2-40B4-BE49-F238E27FC236}">
                <a16:creationId xmlns:a16="http://schemas.microsoft.com/office/drawing/2014/main" id="{31B3133C-BB19-7128-4E35-465E0ABB1603}"/>
              </a:ext>
            </a:extLst>
          </p:cNvPr>
          <p:cNvSpPr/>
          <p:nvPr/>
        </p:nvSpPr>
        <p:spPr>
          <a:xfrm>
            <a:off x="1026366" y="1309931"/>
            <a:ext cx="10319657" cy="6831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ED7D31"/>
                </a:solidFill>
                <a:latin typeface="Montserrat" pitchFamily="2" charset="77"/>
              </a:rPr>
              <a:t>IT companies</a:t>
            </a:r>
            <a:endParaRPr lang="en-US" sz="2000" b="1" dirty="0">
              <a:solidFill>
                <a:srgbClr val="ED7D31"/>
              </a:solidFill>
              <a:effectLst/>
              <a:latin typeface="Montserrat" pitchFamily="2" charset="77"/>
            </a:endParaRPr>
          </a:p>
        </p:txBody>
      </p:sp>
      <p:sp>
        <p:nvSpPr>
          <p:cNvPr id="4" name="TextBox 3">
            <a:extLst>
              <a:ext uri="{FF2B5EF4-FFF2-40B4-BE49-F238E27FC236}">
                <a16:creationId xmlns:a16="http://schemas.microsoft.com/office/drawing/2014/main" id="{AAB91815-BB20-49E3-4960-B51CA00BD7D3}"/>
              </a:ext>
            </a:extLst>
          </p:cNvPr>
          <p:cNvSpPr txBox="1"/>
          <p:nvPr/>
        </p:nvSpPr>
        <p:spPr>
          <a:xfrm>
            <a:off x="6035592" y="2422494"/>
            <a:ext cx="5310431"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Marketing efficiency analysis </a:t>
            </a:r>
          </a:p>
          <a:p>
            <a:pPr marL="285750" indent="-285750">
              <a:buFont typeface="Arial" panose="020B0604020202020204" pitchFamily="34" charset="0"/>
              <a:buChar char="•"/>
            </a:pPr>
            <a:endParaRPr lang="en-US"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Analysis of customer inquiries through various channels - email, chats, phone calls, self-service portals, etc.</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Analytical reports for management to make strategic decisions</a:t>
            </a:r>
            <a:r>
              <a:rPr lang="ru-RU" dirty="0">
                <a:solidFill>
                  <a:schemeClr val="bg1"/>
                </a:solidFill>
                <a:latin typeface="Montserrat" panose="00000500000000000000" pitchFamily="2" charset="0"/>
              </a:rPr>
              <a:t>.</a:t>
            </a:r>
          </a:p>
        </p:txBody>
      </p:sp>
    </p:spTree>
    <p:extLst>
      <p:ext uri="{BB962C8B-B14F-4D97-AF65-F5344CB8AC3E}">
        <p14:creationId xmlns:p14="http://schemas.microsoft.com/office/powerpoint/2010/main" val="989332882"/>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379140-9FA0-410A-7722-97F922BCB128}"/>
              </a:ext>
            </a:extLst>
          </p:cNvPr>
          <p:cNvSpPr txBox="1"/>
          <p:nvPr/>
        </p:nvSpPr>
        <p:spPr>
          <a:xfrm>
            <a:off x="730906" y="2269930"/>
            <a:ext cx="5284232" cy="369331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Pharmaceutical inventory management, planning of effective medicine delivery to selling points.</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Sales efficiency analysis of medicine, considering their types and categories.</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Monitoring of market demand based on sales and consumer feedback to create optimal product range in time </a:t>
            </a:r>
            <a:endParaRPr lang="ru-RU" dirty="0">
              <a:solidFill>
                <a:schemeClr val="bg1"/>
              </a:solidFill>
              <a:latin typeface="Montserrat" panose="00000500000000000000" pitchFamily="2" charset="0"/>
            </a:endParaRPr>
          </a:p>
        </p:txBody>
      </p:sp>
      <p:sp>
        <p:nvSpPr>
          <p:cNvPr id="5" name="Rectangle: Rounded Corners 5">
            <a:extLst>
              <a:ext uri="{FF2B5EF4-FFF2-40B4-BE49-F238E27FC236}">
                <a16:creationId xmlns:a16="http://schemas.microsoft.com/office/drawing/2014/main" id="{5E5A8D11-7E2A-0846-6C9B-4D8DDD5D9737}"/>
              </a:ext>
            </a:extLst>
          </p:cNvPr>
          <p:cNvSpPr/>
          <p:nvPr/>
        </p:nvSpPr>
        <p:spPr>
          <a:xfrm>
            <a:off x="562947" y="1651518"/>
            <a:ext cx="11184294" cy="4508723"/>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6" name="Rectangle: Rounded Corners 8">
            <a:extLst>
              <a:ext uri="{FF2B5EF4-FFF2-40B4-BE49-F238E27FC236}">
                <a16:creationId xmlns:a16="http://schemas.microsoft.com/office/drawing/2014/main" id="{A4EEC5B1-F7A2-83AC-96BF-06E6D3F7CD17}"/>
              </a:ext>
            </a:extLst>
          </p:cNvPr>
          <p:cNvSpPr/>
          <p:nvPr/>
        </p:nvSpPr>
        <p:spPr>
          <a:xfrm>
            <a:off x="1026366" y="1309931"/>
            <a:ext cx="10319657" cy="6831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ED7D31"/>
                </a:solidFill>
                <a:effectLst/>
                <a:latin typeface="Montserrat" pitchFamily="2" charset="77"/>
              </a:rPr>
              <a:t>Pharmacy</a:t>
            </a:r>
          </a:p>
        </p:txBody>
      </p:sp>
      <p:sp>
        <p:nvSpPr>
          <p:cNvPr id="9" name="TextBox 8">
            <a:extLst>
              <a:ext uri="{FF2B5EF4-FFF2-40B4-BE49-F238E27FC236}">
                <a16:creationId xmlns:a16="http://schemas.microsoft.com/office/drawing/2014/main" id="{923579F3-D2EF-B84D-F9C2-8567464AD8C2}"/>
              </a:ext>
            </a:extLst>
          </p:cNvPr>
          <p:cNvSpPr txBox="1"/>
          <p:nvPr/>
        </p:nvSpPr>
        <p:spPr>
          <a:xfrm>
            <a:off x="6015138" y="2336218"/>
            <a:ext cx="5284232"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Marketing efficiency analysis and launching of new promo initiatives</a:t>
            </a:r>
          </a:p>
          <a:p>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Expenses forecast for new medical production</a:t>
            </a:r>
            <a:r>
              <a:rPr lang="ru-RU" dirty="0">
                <a:solidFill>
                  <a:schemeClr val="bg1"/>
                </a:solidFill>
                <a:latin typeface="Montserrat" panose="00000500000000000000" pitchFamily="2" charset="0"/>
              </a:rPr>
              <a:t>.</a:t>
            </a: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Analysis of sales by country, region, and city to optimize cooperation with pharmacy chains.</a:t>
            </a:r>
            <a:endParaRPr lang="ru-RU"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2888281226"/>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379140-9FA0-410A-7722-97F922BCB128}"/>
              </a:ext>
            </a:extLst>
          </p:cNvPr>
          <p:cNvSpPr txBox="1"/>
          <p:nvPr/>
        </p:nvSpPr>
        <p:spPr>
          <a:xfrm>
            <a:off x="702273" y="2786256"/>
            <a:ext cx="4851254"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Monitoring and optimization of goods in stock</a:t>
            </a:r>
            <a:endParaRPr lang="ru-RU" dirty="0">
              <a:solidFill>
                <a:schemeClr val="bg1"/>
              </a:solidFill>
              <a:latin typeface="Montserrat" panose="00000500000000000000" pitchFamily="2" charset="0"/>
            </a:endParaRPr>
          </a:p>
          <a:p>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Analysis of promo activities and discounts impact on profitability and sales volumes</a:t>
            </a: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Goods demand forecast based on historical sales data</a:t>
            </a:r>
            <a:endParaRPr lang="ru-RU" dirty="0">
              <a:solidFill>
                <a:schemeClr val="bg1"/>
              </a:solidFill>
              <a:latin typeface="Montserrat" panose="00000500000000000000" pitchFamily="2" charset="0"/>
            </a:endParaRPr>
          </a:p>
        </p:txBody>
      </p:sp>
      <p:sp>
        <p:nvSpPr>
          <p:cNvPr id="7" name="Rectangle: Rounded Corners 5">
            <a:extLst>
              <a:ext uri="{FF2B5EF4-FFF2-40B4-BE49-F238E27FC236}">
                <a16:creationId xmlns:a16="http://schemas.microsoft.com/office/drawing/2014/main" id="{9A7601E4-5B3B-655E-B39D-AA924B4C62A4}"/>
              </a:ext>
            </a:extLst>
          </p:cNvPr>
          <p:cNvSpPr/>
          <p:nvPr/>
        </p:nvSpPr>
        <p:spPr>
          <a:xfrm>
            <a:off x="562947" y="1651518"/>
            <a:ext cx="11184294" cy="4508723"/>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8" name="Rectangle: Rounded Corners 8">
            <a:extLst>
              <a:ext uri="{FF2B5EF4-FFF2-40B4-BE49-F238E27FC236}">
                <a16:creationId xmlns:a16="http://schemas.microsoft.com/office/drawing/2014/main" id="{E31E9434-62F7-C66E-21DC-96C9E92B6086}"/>
              </a:ext>
            </a:extLst>
          </p:cNvPr>
          <p:cNvSpPr/>
          <p:nvPr/>
        </p:nvSpPr>
        <p:spPr>
          <a:xfrm>
            <a:off x="1026366" y="1309931"/>
            <a:ext cx="10319657" cy="6831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ED7D31"/>
                </a:solidFill>
                <a:effectLst/>
                <a:latin typeface="Montserrat" pitchFamily="2" charset="77"/>
              </a:rPr>
              <a:t>E-commerce</a:t>
            </a:r>
          </a:p>
        </p:txBody>
      </p:sp>
      <p:sp>
        <p:nvSpPr>
          <p:cNvPr id="14" name="TextBox 13">
            <a:extLst>
              <a:ext uri="{FF2B5EF4-FFF2-40B4-BE49-F238E27FC236}">
                <a16:creationId xmlns:a16="http://schemas.microsoft.com/office/drawing/2014/main" id="{F93FECCD-6C5D-231C-350A-21D0F6C470E2}"/>
              </a:ext>
            </a:extLst>
          </p:cNvPr>
          <p:cNvSpPr txBox="1"/>
          <p:nvPr/>
        </p:nvSpPr>
        <p:spPr>
          <a:xfrm>
            <a:off x="5916395" y="2784010"/>
            <a:ext cx="5318116"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Goods purchases and supplies are planned according to demand forecast</a:t>
            </a:r>
            <a:r>
              <a:rPr lang="ru-RU" dirty="0">
                <a:solidFill>
                  <a:schemeClr val="bg1"/>
                </a:solidFill>
                <a:latin typeface="Montserrat" panose="00000500000000000000" pitchFamily="2" charset="0"/>
              </a:rPr>
              <a:t>.</a:t>
            </a: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Monitoring of competitors' prices for goods.</a:t>
            </a:r>
            <a:endParaRPr lang="ru-RU" dirty="0">
              <a:solidFill>
                <a:schemeClr val="bg1"/>
              </a:solidFill>
              <a:latin typeface="Montserrat" panose="00000500000000000000" pitchFamily="2" charset="0"/>
            </a:endParaRPr>
          </a:p>
          <a:p>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Analysis and planning of logistics costs.</a:t>
            </a:r>
            <a:endParaRPr lang="ru-RU" dirty="0">
              <a:solidFill>
                <a:schemeClr val="bg1"/>
              </a:solidFill>
              <a:latin typeface="Montserrat" panose="00000500000000000000" pitchFamily="2" charset="0"/>
            </a:endParaRPr>
          </a:p>
          <a:p>
            <a:endParaRPr lang="ru-RU"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89349665"/>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233F368-95C3-C3EF-8D05-E2875CD31D42}"/>
              </a:ext>
            </a:extLst>
          </p:cNvPr>
          <p:cNvSpPr txBox="1"/>
          <p:nvPr/>
        </p:nvSpPr>
        <p:spPr>
          <a:xfrm>
            <a:off x="805544" y="2230012"/>
            <a:ext cx="5212701"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Analysis of production volumes for different crops, including harvest forecast based on historical data, weather conditions, and agronomy.</a:t>
            </a:r>
            <a:endParaRPr lang="ru-RU" dirty="0">
              <a:solidFill>
                <a:schemeClr val="bg1"/>
              </a:solidFill>
              <a:latin typeface="Montserrat" panose="00000500000000000000" pitchFamily="2" charset="0"/>
            </a:endParaRPr>
          </a:p>
          <a:p>
            <a:endParaRPr lang="en-US"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Optimization of stocks, planning of deliveries and product sales.</a:t>
            </a:r>
            <a:endParaRPr lang="ru-RU" dirty="0">
              <a:solidFill>
                <a:schemeClr val="bg1"/>
              </a:solidFill>
              <a:latin typeface="Montserrat" panose="00000500000000000000" pitchFamily="2" charset="0"/>
            </a:endParaRPr>
          </a:p>
          <a:p>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Analysis of production expenses, including some goods procurement, equipment rent and salaries.</a:t>
            </a:r>
            <a:endParaRPr lang="ru-RU" dirty="0">
              <a:solidFill>
                <a:schemeClr val="bg1"/>
              </a:solidFill>
              <a:latin typeface="Montserrat" panose="00000500000000000000" pitchFamily="2" charset="0"/>
            </a:endParaRPr>
          </a:p>
        </p:txBody>
      </p:sp>
      <p:sp>
        <p:nvSpPr>
          <p:cNvPr id="5" name="Rectangle: Rounded Corners 5">
            <a:extLst>
              <a:ext uri="{FF2B5EF4-FFF2-40B4-BE49-F238E27FC236}">
                <a16:creationId xmlns:a16="http://schemas.microsoft.com/office/drawing/2014/main" id="{16ED49CE-6716-B2E8-39BB-C10316295EE3}"/>
              </a:ext>
            </a:extLst>
          </p:cNvPr>
          <p:cNvSpPr/>
          <p:nvPr/>
        </p:nvSpPr>
        <p:spPr>
          <a:xfrm>
            <a:off x="562947" y="1651518"/>
            <a:ext cx="11184294" cy="4508723"/>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6" name="Rectangle: Rounded Corners 8">
            <a:extLst>
              <a:ext uri="{FF2B5EF4-FFF2-40B4-BE49-F238E27FC236}">
                <a16:creationId xmlns:a16="http://schemas.microsoft.com/office/drawing/2014/main" id="{C5400A6B-BF8C-F980-3E01-291E2FEE0F2C}"/>
              </a:ext>
            </a:extLst>
          </p:cNvPr>
          <p:cNvSpPr/>
          <p:nvPr/>
        </p:nvSpPr>
        <p:spPr>
          <a:xfrm>
            <a:off x="1026366" y="1309931"/>
            <a:ext cx="10319657" cy="6831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ED7D31"/>
                </a:solidFill>
                <a:effectLst/>
                <a:latin typeface="Montserrat" pitchFamily="2" charset="77"/>
              </a:rPr>
              <a:t>AGRO Management</a:t>
            </a:r>
          </a:p>
        </p:txBody>
      </p:sp>
      <p:sp>
        <p:nvSpPr>
          <p:cNvPr id="7" name="TextBox 6">
            <a:extLst>
              <a:ext uri="{FF2B5EF4-FFF2-40B4-BE49-F238E27FC236}">
                <a16:creationId xmlns:a16="http://schemas.microsoft.com/office/drawing/2014/main" id="{6BF5FBE5-21BA-B96D-1DAF-4FC1C1755470}"/>
              </a:ext>
            </a:extLst>
          </p:cNvPr>
          <p:cNvSpPr txBox="1"/>
          <p:nvPr/>
        </p:nvSpPr>
        <p:spPr>
          <a:xfrm>
            <a:off x="6018245" y="2244840"/>
            <a:ext cx="5368211"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Risk analysis concerning weather conditions, market fluctuations, etc., and their further prevention.</a:t>
            </a:r>
          </a:p>
          <a:p>
            <a:r>
              <a:rPr lang="en-US" dirty="0">
                <a:solidFill>
                  <a:schemeClr val="bg1"/>
                </a:solidFill>
                <a:latin typeface="Montserrat" panose="00000500000000000000" pitchFamily="2" charset="0"/>
              </a:rPr>
              <a:t> </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Control of resource usage to optimize and conserve them</a:t>
            </a:r>
            <a:r>
              <a:rPr lang="ru-RU" dirty="0">
                <a:solidFill>
                  <a:schemeClr val="bg1"/>
                </a:solidFill>
                <a:latin typeface="Montserrat" panose="00000500000000000000" pitchFamily="2" charset="0"/>
              </a:rPr>
              <a:t>.</a:t>
            </a: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Use of data reports for agricultural promotion, organizing farmers' markets, and other agro events.</a:t>
            </a:r>
            <a:endParaRPr lang="ru-RU"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2345368445"/>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85267C-0505-24CD-D1E1-7EACAF24DD35}"/>
              </a:ext>
            </a:extLst>
          </p:cNvPr>
          <p:cNvSpPr txBox="1"/>
          <p:nvPr/>
        </p:nvSpPr>
        <p:spPr>
          <a:xfrm>
            <a:off x="407439" y="1858801"/>
            <a:ext cx="3558132" cy="2185214"/>
          </a:xfrm>
          <a:prstGeom prst="rect">
            <a:avLst/>
          </a:prstGeom>
          <a:noFill/>
        </p:spPr>
        <p:txBody>
          <a:bodyPr wrap="square" rtlCol="0">
            <a:spAutoFit/>
          </a:bodyPr>
          <a:lstStyle>
            <a:defPPr>
              <a:defRPr lang="en-US"/>
            </a:defPPr>
            <a:lvl1pPr marL="285750" indent="-285750">
              <a:spcAft>
                <a:spcPts val="600"/>
              </a:spcAft>
              <a:buFont typeface="Arial" panose="020B0604020202020204" pitchFamily="34" charset="0"/>
              <a:buChar char="•"/>
              <a:defRPr sz="1400">
                <a:solidFill>
                  <a:schemeClr val="bg1"/>
                </a:solidFill>
              </a:defRPr>
            </a:lvl1pPr>
          </a:lstStyle>
          <a:p>
            <a:pPr marL="0" indent="0">
              <a:buNone/>
            </a:pPr>
            <a:r>
              <a:rPr lang="en-US" sz="1800" b="1" dirty="0">
                <a:latin typeface="Montserrat"/>
              </a:rPr>
              <a:t>Example of configuring a data slice</a:t>
            </a:r>
            <a:r>
              <a:rPr lang="uk-UA" sz="1800" b="1" dirty="0">
                <a:latin typeface="Montserrat"/>
              </a:rPr>
              <a:t>:</a:t>
            </a:r>
          </a:p>
          <a:p>
            <a:pPr marL="0" indent="0">
              <a:buNone/>
            </a:pPr>
            <a:endParaRPr lang="en-US" sz="1800" b="1" dirty="0">
              <a:latin typeface="Montserrat"/>
            </a:endParaRPr>
          </a:p>
          <a:p>
            <a:pPr marL="0" indent="0">
              <a:buNone/>
            </a:pPr>
            <a:r>
              <a:rPr lang="en-US" sz="1800" dirty="0">
                <a:latin typeface="Montserrat"/>
              </a:rPr>
              <a:t>Sales plan based on previous year data history of counterparties by country and city</a:t>
            </a:r>
            <a:endParaRPr lang="ru-RU" sz="1800" dirty="0">
              <a:latin typeface="Montserrat"/>
            </a:endParaRPr>
          </a:p>
        </p:txBody>
      </p:sp>
      <p:pic>
        <p:nvPicPr>
          <p:cNvPr id="18" name="Picture 33">
            <a:extLst>
              <a:ext uri="{FF2B5EF4-FFF2-40B4-BE49-F238E27FC236}">
                <a16:creationId xmlns:a16="http://schemas.microsoft.com/office/drawing/2014/main" id="{96582551-D2FA-3EF9-BA32-4DF9EEB7857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6" name="Rectangle: Single Corner Rounded 2">
            <a:extLst>
              <a:ext uri="{FF2B5EF4-FFF2-40B4-BE49-F238E27FC236}">
                <a16:creationId xmlns:a16="http://schemas.microsoft.com/office/drawing/2014/main" id="{A91A3E4B-9E8A-4E15-85E9-4807B2A6D3AD}"/>
              </a:ext>
            </a:extLst>
          </p:cNvPr>
          <p:cNvSpPr/>
          <p:nvPr/>
        </p:nvSpPr>
        <p:spPr>
          <a:xfrm rot="5400000" flipH="1">
            <a:off x="4915168" y="761997"/>
            <a:ext cx="2361670" cy="12192005"/>
          </a:xfrm>
          <a:prstGeom prst="round1Rect">
            <a:avLst>
              <a:gd name="adj" fmla="val 50000"/>
            </a:avLst>
          </a:prstGeom>
          <a:gradFill flip="none" rotWithShape="1">
            <a:gsLst>
              <a:gs pos="0">
                <a:schemeClr val="bg1">
                  <a:alpha val="15000"/>
                </a:schemeClr>
              </a:gs>
              <a:gs pos="100000">
                <a:schemeClr val="bg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411480" tIns="411480" rIns="411480" bIns="411480" rtlCol="0" anchor="ctr"/>
          <a:lstStyle/>
          <a:p>
            <a:pPr marL="0" marR="0" lvl="0" indent="0" algn="ctr" defTabSz="914400" rtl="0" eaLnBrk="1" fontAlgn="auto" latinLnBrk="0" hangingPunct="1">
              <a:lnSpc>
                <a:spcPct val="110000"/>
              </a:lnSpc>
              <a:spcBef>
                <a:spcPct val="0"/>
              </a:spcBef>
              <a:spcAft>
                <a:spcPts val="0"/>
              </a:spcAft>
              <a:buClrTx/>
              <a:buSzTx/>
              <a:buFontTx/>
              <a:buNone/>
              <a:tabLst/>
              <a:defRPr/>
            </a:pPr>
            <a:endParaRPr kumimoji="0" lang="en-US" sz="3600" b="0" i="0" u="none" strike="noStrike" kern="1200" cap="none" spc="0" normalizeH="0" baseline="0" noProof="0">
              <a:ln>
                <a:noFill/>
              </a:ln>
              <a:solidFill>
                <a:srgbClr val="0D2E4E"/>
              </a:solidFill>
              <a:effectLst/>
              <a:uLnTx/>
              <a:uFillTx/>
              <a:latin typeface="Montserrat" panose="00000500000000000000" pitchFamily="50" charset="-52"/>
              <a:ea typeface="+mn-ea"/>
              <a:cs typeface="+mn-cs"/>
            </a:endParaRPr>
          </a:p>
        </p:txBody>
      </p:sp>
      <p:sp>
        <p:nvSpPr>
          <p:cNvPr id="8" name="TextBox 7">
            <a:extLst>
              <a:ext uri="{FF2B5EF4-FFF2-40B4-BE49-F238E27FC236}">
                <a16:creationId xmlns:a16="http://schemas.microsoft.com/office/drawing/2014/main" id="{5D77736A-8593-48AB-BA04-88865CB7312B}"/>
              </a:ext>
            </a:extLst>
          </p:cNvPr>
          <p:cNvSpPr txBox="1"/>
          <p:nvPr/>
        </p:nvSpPr>
        <p:spPr>
          <a:xfrm>
            <a:off x="215347" y="5973923"/>
            <a:ext cx="11316745" cy="369332"/>
          </a:xfrm>
          <a:prstGeom prst="rect">
            <a:avLst/>
          </a:prstGeom>
          <a:noFill/>
        </p:spPr>
        <p:txBody>
          <a:bodyPr wrap="square">
            <a:spAutoFit/>
          </a:bodyPr>
          <a:lstStyle/>
          <a:p>
            <a:pPr marL="0" indent="0" algn="ctr">
              <a:buNone/>
            </a:pPr>
            <a:r>
              <a:rPr lang="en-US" dirty="0">
                <a:solidFill>
                  <a:schemeClr val="bg1"/>
                </a:solidFill>
                <a:latin typeface="Montserrat"/>
              </a:rPr>
              <a:t>Setup time of a data spreadsheet in</a:t>
            </a:r>
            <a:r>
              <a:rPr lang="uk-UA" dirty="0">
                <a:solidFill>
                  <a:schemeClr val="bg1"/>
                </a:solidFill>
                <a:latin typeface="Montserrat"/>
              </a:rPr>
              <a:t>  </a:t>
            </a:r>
            <a:r>
              <a:rPr lang="en-US" b="1" dirty="0">
                <a:solidFill>
                  <a:schemeClr val="bg1"/>
                </a:solidFill>
                <a:latin typeface="Montserrat" panose="00000500000000000000" pitchFamily="2" charset="-52"/>
              </a:rPr>
              <a:t>Data management for </a:t>
            </a:r>
            <a:r>
              <a:rPr lang="en-US" b="1" dirty="0" err="1">
                <a:solidFill>
                  <a:schemeClr val="bg1"/>
                </a:solidFill>
                <a:latin typeface="Montserrat" panose="00000500000000000000" pitchFamily="2" charset="-52"/>
              </a:rPr>
              <a:t>Creatio</a:t>
            </a:r>
            <a:r>
              <a:rPr lang="en-US" b="1" dirty="0">
                <a:solidFill>
                  <a:schemeClr val="bg1"/>
                </a:solidFill>
                <a:latin typeface="Montserrat" panose="00000500000000000000" pitchFamily="2" charset="-52"/>
              </a:rPr>
              <a:t> </a:t>
            </a:r>
            <a:r>
              <a:rPr lang="en-US" dirty="0">
                <a:solidFill>
                  <a:schemeClr val="bg1"/>
                </a:solidFill>
                <a:latin typeface="Montserrat" panose="00000500000000000000" pitchFamily="2" charset="-52"/>
              </a:rPr>
              <a:t>is one hour</a:t>
            </a:r>
            <a:r>
              <a:rPr lang="uk-UA" dirty="0">
                <a:solidFill>
                  <a:schemeClr val="bg1"/>
                </a:solidFill>
                <a:latin typeface="Montserrat"/>
              </a:rPr>
              <a:t>.</a:t>
            </a:r>
          </a:p>
        </p:txBody>
      </p:sp>
      <p:pic>
        <p:nvPicPr>
          <p:cNvPr id="3" name="Рисунок 2">
            <a:extLst>
              <a:ext uri="{FF2B5EF4-FFF2-40B4-BE49-F238E27FC236}">
                <a16:creationId xmlns:a16="http://schemas.microsoft.com/office/drawing/2014/main" id="{8FD9F566-CAE1-2FE4-C0FB-C6C3253A78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5571" y="1783253"/>
            <a:ext cx="7951220" cy="3640168"/>
          </a:xfrm>
          <a:prstGeom prst="roundRect">
            <a:avLst>
              <a:gd name="adj" fmla="val 1240"/>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082030165"/>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6F307C-B5D7-436B-93CB-F52A233B5586}"/>
              </a:ext>
            </a:extLst>
          </p:cNvPr>
          <p:cNvSpPr txBox="1"/>
          <p:nvPr/>
        </p:nvSpPr>
        <p:spPr>
          <a:xfrm>
            <a:off x="134194" y="1282346"/>
            <a:ext cx="35604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FFFF"/>
                </a:solidFill>
                <a:latin typeface="Montserrat"/>
              </a:rPr>
              <a:t>What’s new?</a:t>
            </a:r>
            <a:endParaRPr kumimoji="0" lang="en-US" sz="3200" b="1" i="0" u="none" strike="noStrike" kern="1200" cap="none" spc="0" normalizeH="0" baseline="0" noProof="0" dirty="0">
              <a:ln>
                <a:noFill/>
              </a:ln>
              <a:solidFill>
                <a:srgbClr val="FFFFFF"/>
              </a:solidFill>
              <a:effectLst/>
              <a:uLnTx/>
              <a:uFillTx/>
              <a:latin typeface="Montserrat"/>
              <a:ea typeface="+mn-ea"/>
              <a:cs typeface="+mn-cs"/>
            </a:endParaRPr>
          </a:p>
        </p:txBody>
      </p:sp>
      <p:sp>
        <p:nvSpPr>
          <p:cNvPr id="6" name="Rectangle: Rounded Corners 5">
            <a:extLst>
              <a:ext uri="{FF2B5EF4-FFF2-40B4-BE49-F238E27FC236}">
                <a16:creationId xmlns:a16="http://schemas.microsoft.com/office/drawing/2014/main" id="{6449B344-B311-46A4-A9B1-BACCF817DA9D}"/>
              </a:ext>
            </a:extLst>
          </p:cNvPr>
          <p:cNvSpPr/>
          <p:nvPr/>
        </p:nvSpPr>
        <p:spPr>
          <a:xfrm>
            <a:off x="434982" y="2790186"/>
            <a:ext cx="3057646" cy="1325816"/>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9" name="Rectangle: Rounded Corners 8">
            <a:extLst>
              <a:ext uri="{FF2B5EF4-FFF2-40B4-BE49-F238E27FC236}">
                <a16:creationId xmlns:a16="http://schemas.microsoft.com/office/drawing/2014/main" id="{DE041CF3-E63C-41CE-9889-07EDEAB7255D}"/>
              </a:ext>
            </a:extLst>
          </p:cNvPr>
          <p:cNvSpPr/>
          <p:nvPr/>
        </p:nvSpPr>
        <p:spPr>
          <a:xfrm>
            <a:off x="872060" y="2448599"/>
            <a:ext cx="2214678" cy="6831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ontserrat" pitchFamily="2" charset="77"/>
              </a:rPr>
              <a:t>Operation rights</a:t>
            </a:r>
            <a:endParaRPr lang="en-US" sz="1400" b="1" dirty="0">
              <a:effectLst/>
              <a:latin typeface="Montserrat" pitchFamily="2" charset="77"/>
            </a:endParaRPr>
          </a:p>
        </p:txBody>
      </p:sp>
      <p:sp>
        <p:nvSpPr>
          <p:cNvPr id="4" name="TextBox 3">
            <a:extLst>
              <a:ext uri="{FF2B5EF4-FFF2-40B4-BE49-F238E27FC236}">
                <a16:creationId xmlns:a16="http://schemas.microsoft.com/office/drawing/2014/main" id="{EFB3618E-6AAC-4B06-AA14-F5630CB24EC3}"/>
              </a:ext>
            </a:extLst>
          </p:cNvPr>
          <p:cNvSpPr txBox="1"/>
          <p:nvPr/>
        </p:nvSpPr>
        <p:spPr>
          <a:xfrm>
            <a:off x="550159" y="3211645"/>
            <a:ext cx="3165655" cy="523220"/>
          </a:xfrm>
          <a:prstGeom prst="rect">
            <a:avLst/>
          </a:prstGeom>
          <a:noFill/>
        </p:spPr>
        <p:txBody>
          <a:bodyPr wrap="square" rtlCol="0">
            <a:spAutoFit/>
          </a:bodyPr>
          <a:lstStyle/>
          <a:p>
            <a:pPr marL="285750" indent="-285750" algn="l">
              <a:buClr>
                <a:srgbClr val="FFB900"/>
              </a:buClr>
              <a:buFont typeface="Arial" panose="020B0604020202020204" pitchFamily="34" charset="0"/>
              <a:buChar char="•"/>
            </a:pPr>
            <a:r>
              <a:rPr lang="en-US" sz="1400" dirty="0">
                <a:solidFill>
                  <a:schemeClr val="bg1"/>
                </a:solidFill>
                <a:latin typeface="Montserrat" pitchFamily="2" charset="77"/>
              </a:rPr>
              <a:t>Great variety of rights for more flexible </a:t>
            </a:r>
            <a:r>
              <a:rPr lang="en-US" sz="1400" b="0" i="0" u="none" strike="noStrike" dirty="0">
                <a:solidFill>
                  <a:schemeClr val="bg1"/>
                </a:solidFill>
                <a:effectLst/>
                <a:latin typeface="Montserrat" pitchFamily="2" charset="77"/>
              </a:rPr>
              <a:t>access management</a:t>
            </a:r>
          </a:p>
        </p:txBody>
      </p:sp>
      <p:pic>
        <p:nvPicPr>
          <p:cNvPr id="2" name="Picture 33">
            <a:extLst>
              <a:ext uri="{FF2B5EF4-FFF2-40B4-BE49-F238E27FC236}">
                <a16:creationId xmlns:a16="http://schemas.microsoft.com/office/drawing/2014/main" id="{26C8E344-5045-AB79-ADE0-ADA7D37342DC}"/>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17" name="Rectangle: Rounded Corners 5">
            <a:extLst>
              <a:ext uri="{FF2B5EF4-FFF2-40B4-BE49-F238E27FC236}">
                <a16:creationId xmlns:a16="http://schemas.microsoft.com/office/drawing/2014/main" id="{55DEAB7D-E7DF-865A-6423-C2B2883D16ED}"/>
              </a:ext>
            </a:extLst>
          </p:cNvPr>
          <p:cNvSpPr/>
          <p:nvPr/>
        </p:nvSpPr>
        <p:spPr>
          <a:xfrm>
            <a:off x="3917812" y="1015223"/>
            <a:ext cx="3165655" cy="2458032"/>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18" name="Rectangle: Rounded Corners 8">
            <a:extLst>
              <a:ext uri="{FF2B5EF4-FFF2-40B4-BE49-F238E27FC236}">
                <a16:creationId xmlns:a16="http://schemas.microsoft.com/office/drawing/2014/main" id="{C73EBB96-C9C8-8F5E-ABBA-A0594E2BAA59}"/>
              </a:ext>
            </a:extLst>
          </p:cNvPr>
          <p:cNvSpPr/>
          <p:nvPr/>
        </p:nvSpPr>
        <p:spPr>
          <a:xfrm>
            <a:off x="4359529" y="671344"/>
            <a:ext cx="2214678" cy="6926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u="none" strike="noStrike" dirty="0">
                <a:effectLst/>
                <a:latin typeface="Montserrat" pitchFamily="2" charset="77"/>
              </a:rPr>
              <a:t>Row edition</a:t>
            </a:r>
            <a:endParaRPr lang="en-US" sz="1400" b="1" dirty="0">
              <a:effectLst/>
              <a:latin typeface="Montserrat" pitchFamily="2" charset="77"/>
            </a:endParaRPr>
          </a:p>
        </p:txBody>
      </p:sp>
      <p:sp>
        <p:nvSpPr>
          <p:cNvPr id="19" name="TextBox 18">
            <a:extLst>
              <a:ext uri="{FF2B5EF4-FFF2-40B4-BE49-F238E27FC236}">
                <a16:creationId xmlns:a16="http://schemas.microsoft.com/office/drawing/2014/main" id="{7EB5B56A-A81E-0D48-2341-101A1522EDCC}"/>
              </a:ext>
            </a:extLst>
          </p:cNvPr>
          <p:cNvSpPr txBox="1"/>
          <p:nvPr/>
        </p:nvSpPr>
        <p:spPr>
          <a:xfrm>
            <a:off x="3850268" y="1390650"/>
            <a:ext cx="3300741" cy="1600438"/>
          </a:xfrm>
          <a:prstGeom prst="rect">
            <a:avLst/>
          </a:prstGeom>
          <a:noFill/>
        </p:spPr>
        <p:txBody>
          <a:bodyPr wrap="square" rtlCol="0">
            <a:spAutoFit/>
          </a:bodyPr>
          <a:lstStyle/>
          <a:p>
            <a:pPr marL="285750" indent="-285750">
              <a:buClr>
                <a:srgbClr val="FFB900"/>
              </a:buClr>
              <a:buFont typeface="Arial" panose="020B0604020202020204" pitchFamily="34" charset="0"/>
              <a:buChar char="•"/>
            </a:pPr>
            <a:r>
              <a:rPr lang="en-US" sz="1400" b="0" i="0" u="none" strike="noStrike" dirty="0">
                <a:solidFill>
                  <a:schemeClr val="bg1"/>
                </a:solidFill>
                <a:effectLst/>
                <a:latin typeface="Montserrat" pitchFamily="2" charset="77"/>
              </a:rPr>
              <a:t>Gives ability to edit specific indicators in certain rows. For example, a manager can see all rows of his department, but in the Plan column</a:t>
            </a:r>
            <a:r>
              <a:rPr lang="ru-RU" sz="1400" b="0" i="0" u="none" strike="noStrike" dirty="0">
                <a:solidFill>
                  <a:schemeClr val="bg1"/>
                </a:solidFill>
                <a:effectLst/>
                <a:latin typeface="Montserrat" pitchFamily="2" charset="77"/>
              </a:rPr>
              <a:t>,</a:t>
            </a:r>
            <a:r>
              <a:rPr lang="en-US" sz="1400" b="0" i="0" u="none" strike="noStrike" dirty="0">
                <a:solidFill>
                  <a:schemeClr val="bg1"/>
                </a:solidFill>
                <a:effectLst/>
                <a:latin typeface="Montserrat" pitchFamily="2" charset="77"/>
              </a:rPr>
              <a:t> he can only edit clients for whom he is responsible for</a:t>
            </a:r>
            <a:r>
              <a:rPr lang="ru-RU" sz="1400" b="0" i="0" u="none" strike="noStrike" dirty="0">
                <a:solidFill>
                  <a:schemeClr val="bg1"/>
                </a:solidFill>
                <a:effectLst/>
                <a:latin typeface="Montserrat" pitchFamily="2" charset="77"/>
              </a:rPr>
              <a:t>.</a:t>
            </a:r>
            <a:r>
              <a:rPr lang="en-US" sz="1400" dirty="0"/>
              <a:t>,</a:t>
            </a:r>
            <a:endParaRPr lang="en-US" sz="1400" dirty="0">
              <a:solidFill>
                <a:schemeClr val="bg1"/>
              </a:solidFill>
              <a:effectLst/>
              <a:latin typeface="Montserrat" pitchFamily="2" charset="77"/>
            </a:endParaRPr>
          </a:p>
        </p:txBody>
      </p:sp>
      <p:sp>
        <p:nvSpPr>
          <p:cNvPr id="20" name="Rectangle: Rounded Corners 5">
            <a:extLst>
              <a:ext uri="{FF2B5EF4-FFF2-40B4-BE49-F238E27FC236}">
                <a16:creationId xmlns:a16="http://schemas.microsoft.com/office/drawing/2014/main" id="{EDF3BBC6-5C2F-DBDB-62B6-CA9BA67681D0}"/>
              </a:ext>
            </a:extLst>
          </p:cNvPr>
          <p:cNvSpPr/>
          <p:nvPr/>
        </p:nvSpPr>
        <p:spPr>
          <a:xfrm>
            <a:off x="430344" y="4720168"/>
            <a:ext cx="3057647" cy="1479885"/>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21" name="Rectangle: Rounded Corners 8">
            <a:extLst>
              <a:ext uri="{FF2B5EF4-FFF2-40B4-BE49-F238E27FC236}">
                <a16:creationId xmlns:a16="http://schemas.microsoft.com/office/drawing/2014/main" id="{1139019D-5990-E16C-B544-BCF668B3129F}"/>
              </a:ext>
            </a:extLst>
          </p:cNvPr>
          <p:cNvSpPr/>
          <p:nvPr/>
        </p:nvSpPr>
        <p:spPr>
          <a:xfrm>
            <a:off x="872060" y="4407274"/>
            <a:ext cx="2214678" cy="6831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u="none" strike="noStrike" dirty="0">
                <a:effectLst/>
                <a:latin typeface="Montserrat" pitchFamily="2" charset="77"/>
              </a:rPr>
              <a:t>Unlimited number of columns in planning reports</a:t>
            </a:r>
            <a:endParaRPr lang="en-US" sz="1400" b="1" dirty="0">
              <a:effectLst/>
              <a:latin typeface="Montserrat" pitchFamily="2" charset="77"/>
            </a:endParaRPr>
          </a:p>
        </p:txBody>
      </p:sp>
      <p:sp>
        <p:nvSpPr>
          <p:cNvPr id="22" name="TextBox 21">
            <a:extLst>
              <a:ext uri="{FF2B5EF4-FFF2-40B4-BE49-F238E27FC236}">
                <a16:creationId xmlns:a16="http://schemas.microsoft.com/office/drawing/2014/main" id="{4D7653AC-9B97-77BD-D469-EE3368BE7833}"/>
              </a:ext>
            </a:extLst>
          </p:cNvPr>
          <p:cNvSpPr txBox="1"/>
          <p:nvPr/>
        </p:nvSpPr>
        <p:spPr>
          <a:xfrm>
            <a:off x="459972" y="5138737"/>
            <a:ext cx="3102038" cy="954107"/>
          </a:xfrm>
          <a:prstGeom prst="rect">
            <a:avLst/>
          </a:prstGeom>
          <a:noFill/>
        </p:spPr>
        <p:txBody>
          <a:bodyPr wrap="square" rtlCol="0">
            <a:spAutoFit/>
          </a:bodyPr>
          <a:lstStyle/>
          <a:p>
            <a:pPr marL="285750" indent="-285750">
              <a:buClr>
                <a:srgbClr val="FFB900"/>
              </a:buClr>
              <a:buFont typeface="Arial" panose="020B0604020202020204" pitchFamily="34" charset="0"/>
              <a:buChar char="•"/>
            </a:pPr>
            <a:r>
              <a:rPr lang="en-US" sz="1400" dirty="0">
                <a:solidFill>
                  <a:schemeClr val="bg1"/>
                </a:solidFill>
                <a:latin typeface="Montserrat" pitchFamily="2" charset="77"/>
              </a:rPr>
              <a:t>Now you can build planning, for example, on a daily basis for 5+ years (2K periods and columns in a grid) </a:t>
            </a:r>
          </a:p>
        </p:txBody>
      </p:sp>
      <p:sp>
        <p:nvSpPr>
          <p:cNvPr id="23" name="Rectangle: Rounded Corners 5">
            <a:extLst>
              <a:ext uri="{FF2B5EF4-FFF2-40B4-BE49-F238E27FC236}">
                <a16:creationId xmlns:a16="http://schemas.microsoft.com/office/drawing/2014/main" id="{9BEDC33B-B020-4373-598C-2FA8E302F7B4}"/>
              </a:ext>
            </a:extLst>
          </p:cNvPr>
          <p:cNvSpPr/>
          <p:nvPr/>
        </p:nvSpPr>
        <p:spPr>
          <a:xfrm>
            <a:off x="3932619" y="4077420"/>
            <a:ext cx="3150848" cy="2338075"/>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24" name="Rectangle: Rounded Corners 8">
            <a:extLst>
              <a:ext uri="{FF2B5EF4-FFF2-40B4-BE49-F238E27FC236}">
                <a16:creationId xmlns:a16="http://schemas.microsoft.com/office/drawing/2014/main" id="{F871D558-055F-FD84-6537-91193E3596A4}"/>
              </a:ext>
            </a:extLst>
          </p:cNvPr>
          <p:cNvSpPr/>
          <p:nvPr/>
        </p:nvSpPr>
        <p:spPr>
          <a:xfrm>
            <a:off x="4392079" y="3706333"/>
            <a:ext cx="2214677" cy="6831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ontserrat" pitchFamily="2" charset="77"/>
              </a:rPr>
              <a:t>Dynamic period profile</a:t>
            </a:r>
            <a:endParaRPr lang="en-US" sz="1400" b="1" dirty="0">
              <a:solidFill>
                <a:schemeClr val="bg1"/>
              </a:solidFill>
              <a:effectLst/>
              <a:latin typeface="Montserrat" pitchFamily="2" charset="77"/>
            </a:endParaRPr>
          </a:p>
        </p:txBody>
      </p:sp>
      <p:sp>
        <p:nvSpPr>
          <p:cNvPr id="25" name="TextBox 24">
            <a:extLst>
              <a:ext uri="{FF2B5EF4-FFF2-40B4-BE49-F238E27FC236}">
                <a16:creationId xmlns:a16="http://schemas.microsoft.com/office/drawing/2014/main" id="{203CF6BD-034B-ED89-984B-B56EA61A0214}"/>
              </a:ext>
            </a:extLst>
          </p:cNvPr>
          <p:cNvSpPr txBox="1"/>
          <p:nvPr/>
        </p:nvSpPr>
        <p:spPr>
          <a:xfrm>
            <a:off x="3897129" y="4384171"/>
            <a:ext cx="3150848" cy="2031325"/>
          </a:xfrm>
          <a:prstGeom prst="rect">
            <a:avLst/>
          </a:prstGeom>
          <a:noFill/>
        </p:spPr>
        <p:txBody>
          <a:bodyPr wrap="square" rtlCol="0">
            <a:spAutoFit/>
          </a:bodyPr>
          <a:lstStyle/>
          <a:p>
            <a:pPr marL="285750" indent="-285750">
              <a:buClr>
                <a:srgbClr val="FFB900"/>
              </a:buClr>
              <a:buFont typeface="Arial" panose="020B0604020202020204" pitchFamily="34" charset="0"/>
              <a:buChar char="•"/>
            </a:pPr>
            <a:r>
              <a:rPr lang="en-US" sz="1400" dirty="0">
                <a:solidFill>
                  <a:schemeClr val="bg1"/>
                </a:solidFill>
                <a:latin typeface="Montserrat" pitchFamily="2" charset="77"/>
              </a:rPr>
              <a:t>Ability to set dynamic period profile so that it will be able of everyday adaptation by concrete dates. For example it can show previous 7 days and next 3 days (for the 8th day of the month, this would be the period from the 5th to the 14th).</a:t>
            </a:r>
          </a:p>
          <a:p>
            <a:pPr marL="285750" indent="-285750" algn="l">
              <a:buClr>
                <a:srgbClr val="FFB900"/>
              </a:buClr>
              <a:buFont typeface="Arial" panose="020B0604020202020204" pitchFamily="34" charset="0"/>
              <a:buChar char="•"/>
            </a:pPr>
            <a:endParaRPr lang="en-US" sz="1400" dirty="0">
              <a:solidFill>
                <a:schemeClr val="bg1"/>
              </a:solidFill>
              <a:latin typeface="Montserrat" pitchFamily="2" charset="77"/>
            </a:endParaRPr>
          </a:p>
        </p:txBody>
      </p:sp>
      <p:sp>
        <p:nvSpPr>
          <p:cNvPr id="29" name="Rectangle: Rounded Corners 5">
            <a:extLst>
              <a:ext uri="{FF2B5EF4-FFF2-40B4-BE49-F238E27FC236}">
                <a16:creationId xmlns:a16="http://schemas.microsoft.com/office/drawing/2014/main" id="{4D53EEEC-EA1D-4C22-9BB4-486143DDAA68}"/>
              </a:ext>
            </a:extLst>
          </p:cNvPr>
          <p:cNvSpPr/>
          <p:nvPr/>
        </p:nvSpPr>
        <p:spPr>
          <a:xfrm>
            <a:off x="7418586" y="1020372"/>
            <a:ext cx="3165655" cy="5166284"/>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30" name="Rectangle: Rounded Corners 8">
            <a:extLst>
              <a:ext uri="{FF2B5EF4-FFF2-40B4-BE49-F238E27FC236}">
                <a16:creationId xmlns:a16="http://schemas.microsoft.com/office/drawing/2014/main" id="{BBFFE99C-1C82-41C9-B540-85D90469802E}"/>
              </a:ext>
            </a:extLst>
          </p:cNvPr>
          <p:cNvSpPr/>
          <p:nvPr/>
        </p:nvSpPr>
        <p:spPr>
          <a:xfrm>
            <a:off x="7860302" y="671344"/>
            <a:ext cx="2214678" cy="71930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u="none" strike="noStrike" dirty="0">
                <a:effectLst/>
                <a:latin typeface="Montserrat" pitchFamily="2" charset="77"/>
              </a:rPr>
              <a:t>Dynamic period of indicators calculation</a:t>
            </a:r>
            <a:endParaRPr lang="en-US" sz="1400" b="1" dirty="0">
              <a:effectLst/>
              <a:latin typeface="Montserrat" pitchFamily="2" charset="77"/>
            </a:endParaRPr>
          </a:p>
        </p:txBody>
      </p:sp>
      <p:sp>
        <p:nvSpPr>
          <p:cNvPr id="31" name="TextBox 30">
            <a:extLst>
              <a:ext uri="{FF2B5EF4-FFF2-40B4-BE49-F238E27FC236}">
                <a16:creationId xmlns:a16="http://schemas.microsoft.com/office/drawing/2014/main" id="{1FE63224-670C-4C17-9338-718F559EDE36}"/>
              </a:ext>
            </a:extLst>
          </p:cNvPr>
          <p:cNvSpPr txBox="1"/>
          <p:nvPr/>
        </p:nvSpPr>
        <p:spPr>
          <a:xfrm>
            <a:off x="7374195" y="1461674"/>
            <a:ext cx="3308673" cy="3754874"/>
          </a:xfrm>
          <a:prstGeom prst="rect">
            <a:avLst/>
          </a:prstGeom>
          <a:noFill/>
        </p:spPr>
        <p:txBody>
          <a:bodyPr wrap="square" rtlCol="0">
            <a:spAutoFit/>
          </a:bodyPr>
          <a:lstStyle/>
          <a:p>
            <a:pPr marL="285750" indent="-285750">
              <a:buClr>
                <a:srgbClr val="FFB900"/>
              </a:buClr>
              <a:buFont typeface="Arial" panose="020B0604020202020204" pitchFamily="34" charset="0"/>
              <a:buChar char="•"/>
            </a:pPr>
            <a:r>
              <a:rPr lang="en-US" sz="1400" b="0" i="0" u="none" strike="noStrike" dirty="0">
                <a:solidFill>
                  <a:schemeClr val="bg1"/>
                </a:solidFill>
                <a:effectLst/>
                <a:latin typeface="Montserrat" pitchFamily="2" charset="77"/>
              </a:rPr>
              <a:t>Ability to show the period in the indicator</a:t>
            </a:r>
            <a:r>
              <a:rPr lang="ru-RU" sz="1400" b="0" i="0" u="none" strike="noStrike" dirty="0">
                <a:solidFill>
                  <a:schemeClr val="bg1"/>
                </a:solidFill>
                <a:effectLst/>
                <a:latin typeface="Montserrat" pitchFamily="2" charset="77"/>
              </a:rPr>
              <a:t> </a:t>
            </a:r>
            <a:r>
              <a:rPr lang="ru-RU" sz="1400" dirty="0">
                <a:solidFill>
                  <a:schemeClr val="bg1"/>
                </a:solidFill>
                <a:latin typeface="Montserrat" pitchFamily="2" charset="77"/>
              </a:rPr>
              <a:t>(</a:t>
            </a:r>
            <a:r>
              <a:rPr lang="en-US" sz="1400" dirty="0">
                <a:solidFill>
                  <a:schemeClr val="bg1"/>
                </a:solidFill>
                <a:latin typeface="Montserrat" pitchFamily="2" charset="77"/>
              </a:rPr>
              <a:t>similar to dynamic profiles</a:t>
            </a:r>
            <a:r>
              <a:rPr lang="ru-RU" sz="1400" dirty="0">
                <a:solidFill>
                  <a:schemeClr val="bg1"/>
                </a:solidFill>
                <a:latin typeface="Montserrat" pitchFamily="2" charset="77"/>
              </a:rPr>
              <a:t>),</a:t>
            </a:r>
            <a:r>
              <a:rPr lang="en-US" sz="1400" dirty="0"/>
              <a:t> </a:t>
            </a:r>
            <a:r>
              <a:rPr lang="en-US" sz="1400" dirty="0">
                <a:solidFill>
                  <a:schemeClr val="bg1"/>
                </a:solidFill>
                <a:latin typeface="Montserrat" pitchFamily="2" charset="77"/>
              </a:rPr>
              <a:t>that should be calculated during automatic planning updates (for productivity growth)</a:t>
            </a:r>
            <a:r>
              <a:rPr lang="ru-RU" sz="1400" dirty="0">
                <a:solidFill>
                  <a:schemeClr val="bg1"/>
                </a:solidFill>
                <a:latin typeface="Montserrat" pitchFamily="2" charset="77"/>
              </a:rPr>
              <a:t>. </a:t>
            </a:r>
            <a:r>
              <a:rPr lang="en-US" sz="1400" dirty="0">
                <a:solidFill>
                  <a:schemeClr val="bg1"/>
                </a:solidFill>
                <a:latin typeface="Montserrat" pitchFamily="2" charset="77"/>
              </a:rPr>
              <a:t>The 'Calculate All' action ignores this setting. For example, if in daily planning in the indicator is calculated total shipments per day, than by January 8. it is useless to calculate 300 days ahead till the end of the year, as there will be only zeroes</a:t>
            </a:r>
            <a:r>
              <a:rPr lang="ru-RU" sz="1400" b="0" i="0" u="none" strike="noStrike" dirty="0">
                <a:solidFill>
                  <a:schemeClr val="bg1"/>
                </a:solidFill>
                <a:effectLst/>
                <a:latin typeface="Montserrat" pitchFamily="2" charset="77"/>
              </a:rPr>
              <a:t>.</a:t>
            </a:r>
            <a:r>
              <a:rPr lang="en-US" sz="1400" b="0" i="0" u="none" strike="noStrike" dirty="0">
                <a:solidFill>
                  <a:schemeClr val="bg1"/>
                </a:solidFill>
                <a:effectLst/>
                <a:latin typeface="Montserrat" pitchFamily="2" charset="77"/>
              </a:rPr>
              <a:t> This can be changed and the system can consider only last two weeks and current day.</a:t>
            </a:r>
          </a:p>
        </p:txBody>
      </p:sp>
    </p:spTree>
    <p:extLst>
      <p:ext uri="{BB962C8B-B14F-4D97-AF65-F5344CB8AC3E}">
        <p14:creationId xmlns:p14="http://schemas.microsoft.com/office/powerpoint/2010/main" val="1781853986"/>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C01AB43C-3733-2A6E-934A-39177F775D49}"/>
              </a:ext>
            </a:extLst>
          </p:cNvPr>
          <p:cNvSpPr txBox="1"/>
          <p:nvPr/>
        </p:nvSpPr>
        <p:spPr>
          <a:xfrm>
            <a:off x="354657" y="1887843"/>
            <a:ext cx="3942135" cy="40523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wrap="square" lIns="25400" tIns="25400" rIns="25400" bIns="254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0" u="none" strike="noStrike" dirty="0">
                <a:solidFill>
                  <a:schemeClr val="bg1"/>
                </a:solidFill>
                <a:effectLst/>
                <a:latin typeface="Montserrat" pitchFamily="2" charset="77"/>
              </a:rPr>
              <a:t>Sales'Up Data Management</a:t>
            </a:r>
            <a:r>
              <a:rPr lang="uk-UA" b="1" i="0" u="none" strike="noStrike" dirty="0">
                <a:solidFill>
                  <a:schemeClr val="bg1"/>
                </a:solidFill>
                <a:effectLst/>
                <a:latin typeface="Montserrat" pitchFamily="2" charset="77"/>
              </a:rPr>
              <a:t> </a:t>
            </a:r>
            <a:r>
              <a:rPr lang="en-US" b="1" i="0" u="none" strike="noStrike" dirty="0">
                <a:solidFill>
                  <a:schemeClr val="bg1"/>
                </a:solidFill>
                <a:effectLst/>
                <a:latin typeface="Montserrat" pitchFamily="2" charset="77"/>
              </a:rPr>
              <a:t>for Creatio </a:t>
            </a:r>
            <a:r>
              <a:rPr lang="en-US" sz="1600" dirty="0">
                <a:solidFill>
                  <a:schemeClr val="bg1"/>
                </a:solidFill>
                <a:latin typeface="Montserrat" pitchFamily="2" charset="77"/>
              </a:rPr>
              <a:t>is a multi-purpose tool which provides you with data management and analytics either of the whole enterprise, department or individual groups of employees. Moreover, the product includes plan-fact analysis. </a:t>
            </a:r>
          </a:p>
          <a:p>
            <a:endParaRPr lang="en-US" sz="1600" dirty="0">
              <a:solidFill>
                <a:schemeClr val="bg1"/>
              </a:solidFill>
              <a:latin typeface="Montserrat" pitchFamily="2" charset="77"/>
            </a:endParaRPr>
          </a:p>
          <a:p>
            <a:r>
              <a:rPr lang="en-US" sz="1600" dirty="0">
                <a:solidFill>
                  <a:schemeClr val="bg1"/>
                </a:solidFill>
                <a:latin typeface="Montserrat" pitchFamily="2" charset="77"/>
              </a:rPr>
              <a:t>Helps effectively manage financial and quantitative indicators at various organization levels. Facilitates managers and teams in using data to make strategic decisions, identify trends, and improve productivity.</a:t>
            </a:r>
            <a:endParaRPr lang="en-US" sz="1600" b="0" i="0" u="none" strike="noStrike" dirty="0">
              <a:solidFill>
                <a:schemeClr val="bg1"/>
              </a:solidFill>
              <a:effectLst/>
              <a:latin typeface="Montserrat" pitchFamily="2" charset="77"/>
            </a:endParaRPr>
          </a:p>
          <a:p>
            <a:endParaRPr lang="en-US" sz="1600" dirty="0">
              <a:solidFill>
                <a:schemeClr val="bg1"/>
              </a:solidFill>
              <a:latin typeface="Montserrat"/>
            </a:endParaRPr>
          </a:p>
        </p:txBody>
      </p:sp>
      <p:pic>
        <p:nvPicPr>
          <p:cNvPr id="4" name="Picture 33">
            <a:extLst>
              <a:ext uri="{FF2B5EF4-FFF2-40B4-BE49-F238E27FC236}">
                <a16:creationId xmlns:a16="http://schemas.microsoft.com/office/drawing/2014/main" id="{7CC66AF8-9E62-8355-6EF2-D98A0F6CC86E}"/>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pic>
        <p:nvPicPr>
          <p:cNvPr id="1026" name="Picture 2">
            <a:extLst>
              <a:ext uri="{FF2B5EF4-FFF2-40B4-BE49-F238E27FC236}">
                <a16:creationId xmlns:a16="http://schemas.microsoft.com/office/drawing/2014/main" id="{F69C3FF7-CE6B-D8F6-1A3B-169380CE0CB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88685" y="2215361"/>
            <a:ext cx="7454739" cy="3397342"/>
          </a:xfrm>
          <a:prstGeom prst="roundRect">
            <a:avLst>
              <a:gd name="adj" fmla="val 1031"/>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12968445"/>
      </p:ext>
    </p:extLst>
  </p:cSld>
  <p:clrMapOvr>
    <a:masterClrMapping/>
  </p:clrMapOvr>
  <p:transition spd="slow" advClick="0">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FE790-00A5-AD70-614C-7E6BA163BBB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9ED4454-DBFB-89FD-9AEC-B8B8134832BD}"/>
              </a:ext>
            </a:extLst>
          </p:cNvPr>
          <p:cNvSpPr txBox="1"/>
          <p:nvPr/>
        </p:nvSpPr>
        <p:spPr>
          <a:xfrm>
            <a:off x="134194" y="1282346"/>
            <a:ext cx="35604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FFFF"/>
                </a:solidFill>
                <a:latin typeface="Montserrat"/>
              </a:rPr>
              <a:t>What’s new?</a:t>
            </a:r>
            <a:endParaRPr kumimoji="0" lang="en-US" sz="3200" b="1" i="0" u="none" strike="noStrike" kern="1200" cap="none" spc="0" normalizeH="0" baseline="0" noProof="0" dirty="0">
              <a:ln>
                <a:noFill/>
              </a:ln>
              <a:solidFill>
                <a:srgbClr val="FFFFFF"/>
              </a:solidFill>
              <a:effectLst/>
              <a:uLnTx/>
              <a:uFillTx/>
              <a:latin typeface="Montserrat"/>
              <a:ea typeface="+mn-ea"/>
              <a:cs typeface="+mn-cs"/>
            </a:endParaRPr>
          </a:p>
        </p:txBody>
      </p:sp>
      <p:sp>
        <p:nvSpPr>
          <p:cNvPr id="6" name="Rectangle: Rounded Corners 5">
            <a:extLst>
              <a:ext uri="{FF2B5EF4-FFF2-40B4-BE49-F238E27FC236}">
                <a16:creationId xmlns:a16="http://schemas.microsoft.com/office/drawing/2014/main" id="{1FFF2FA3-A113-B1B0-F11B-E36223A1D116}"/>
              </a:ext>
            </a:extLst>
          </p:cNvPr>
          <p:cNvSpPr/>
          <p:nvPr/>
        </p:nvSpPr>
        <p:spPr>
          <a:xfrm>
            <a:off x="390591" y="2399568"/>
            <a:ext cx="3221820" cy="1717280"/>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9" name="Rectangle: Rounded Corners 8">
            <a:extLst>
              <a:ext uri="{FF2B5EF4-FFF2-40B4-BE49-F238E27FC236}">
                <a16:creationId xmlns:a16="http://schemas.microsoft.com/office/drawing/2014/main" id="{7837F9D3-136E-8061-1B7D-FC153C6D0C43}"/>
              </a:ext>
            </a:extLst>
          </p:cNvPr>
          <p:cNvSpPr/>
          <p:nvPr/>
        </p:nvSpPr>
        <p:spPr>
          <a:xfrm>
            <a:off x="827669" y="2057981"/>
            <a:ext cx="2343026" cy="6831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u="none" strike="noStrike" dirty="0">
                <a:effectLst/>
                <a:latin typeface="Montserrat" pitchFamily="2" charset="77"/>
              </a:rPr>
              <a:t>Data shifting</a:t>
            </a:r>
            <a:endParaRPr lang="en-US" sz="1400" b="1" dirty="0">
              <a:effectLst/>
              <a:latin typeface="Montserrat" pitchFamily="2" charset="77"/>
            </a:endParaRPr>
          </a:p>
        </p:txBody>
      </p:sp>
      <p:sp>
        <p:nvSpPr>
          <p:cNvPr id="4" name="TextBox 3">
            <a:extLst>
              <a:ext uri="{FF2B5EF4-FFF2-40B4-BE49-F238E27FC236}">
                <a16:creationId xmlns:a16="http://schemas.microsoft.com/office/drawing/2014/main" id="{ABE25D98-9C47-74F8-0659-5028260079BE}"/>
              </a:ext>
            </a:extLst>
          </p:cNvPr>
          <p:cNvSpPr txBox="1"/>
          <p:nvPr/>
        </p:nvSpPr>
        <p:spPr>
          <a:xfrm>
            <a:off x="446756" y="2830575"/>
            <a:ext cx="3165655" cy="954107"/>
          </a:xfrm>
          <a:prstGeom prst="rect">
            <a:avLst/>
          </a:prstGeom>
          <a:noFill/>
        </p:spPr>
        <p:txBody>
          <a:bodyPr wrap="square" rtlCol="0">
            <a:spAutoFit/>
          </a:bodyPr>
          <a:lstStyle/>
          <a:p>
            <a:pPr marL="285750" indent="-285750" algn="l">
              <a:buClr>
                <a:srgbClr val="FFB900"/>
              </a:buClr>
              <a:buFont typeface="Arial" panose="020B0604020202020204" pitchFamily="34" charset="0"/>
              <a:buChar char="•"/>
            </a:pPr>
            <a:r>
              <a:rPr lang="en-US" sz="1400" b="0" i="0" u="none" strike="noStrike" dirty="0">
                <a:solidFill>
                  <a:schemeClr val="bg1"/>
                </a:solidFill>
                <a:effectLst/>
                <a:latin typeface="Montserrat" pitchFamily="2" charset="77"/>
              </a:rPr>
              <a:t>Ability to shift or copy any data from one cell to other using different records, periods and indicators.</a:t>
            </a:r>
          </a:p>
        </p:txBody>
      </p:sp>
      <p:pic>
        <p:nvPicPr>
          <p:cNvPr id="2" name="Picture 33">
            <a:extLst>
              <a:ext uri="{FF2B5EF4-FFF2-40B4-BE49-F238E27FC236}">
                <a16:creationId xmlns:a16="http://schemas.microsoft.com/office/drawing/2014/main" id="{13161BD0-AAF4-F3BA-98D4-5214DFBC28D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17" name="Rectangle: Rounded Corners 5">
            <a:extLst>
              <a:ext uri="{FF2B5EF4-FFF2-40B4-BE49-F238E27FC236}">
                <a16:creationId xmlns:a16="http://schemas.microsoft.com/office/drawing/2014/main" id="{D57CA043-21B0-4942-C6F8-CD21B7A302DA}"/>
              </a:ext>
            </a:extLst>
          </p:cNvPr>
          <p:cNvSpPr/>
          <p:nvPr/>
        </p:nvSpPr>
        <p:spPr>
          <a:xfrm>
            <a:off x="4198539" y="2745883"/>
            <a:ext cx="3165655" cy="3607243"/>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18" name="Rectangle: Rounded Corners 8">
            <a:extLst>
              <a:ext uri="{FF2B5EF4-FFF2-40B4-BE49-F238E27FC236}">
                <a16:creationId xmlns:a16="http://schemas.microsoft.com/office/drawing/2014/main" id="{A7AD8604-D9C7-9A8A-5F95-40300CAE498F}"/>
              </a:ext>
            </a:extLst>
          </p:cNvPr>
          <p:cNvSpPr/>
          <p:nvPr/>
        </p:nvSpPr>
        <p:spPr>
          <a:xfrm>
            <a:off x="4640255" y="2394837"/>
            <a:ext cx="2214678" cy="6926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u="none" strike="noStrike" dirty="0">
                <a:effectLst/>
                <a:latin typeface="Montserrat" pitchFamily="2" charset="77"/>
              </a:rPr>
              <a:t>Edited indicator levels</a:t>
            </a:r>
            <a:endParaRPr lang="en-US" sz="1400" b="1" dirty="0">
              <a:effectLst/>
              <a:latin typeface="Montserrat" pitchFamily="2" charset="77"/>
            </a:endParaRPr>
          </a:p>
        </p:txBody>
      </p:sp>
      <p:sp>
        <p:nvSpPr>
          <p:cNvPr id="19" name="TextBox 18">
            <a:extLst>
              <a:ext uri="{FF2B5EF4-FFF2-40B4-BE49-F238E27FC236}">
                <a16:creationId xmlns:a16="http://schemas.microsoft.com/office/drawing/2014/main" id="{2125F33B-B3FC-33B0-71F8-57E6AA309235}"/>
              </a:ext>
            </a:extLst>
          </p:cNvPr>
          <p:cNvSpPr txBox="1"/>
          <p:nvPr/>
        </p:nvSpPr>
        <p:spPr>
          <a:xfrm>
            <a:off x="4278225" y="3185034"/>
            <a:ext cx="3165655" cy="2677656"/>
          </a:xfrm>
          <a:prstGeom prst="rect">
            <a:avLst/>
          </a:prstGeom>
          <a:noFill/>
        </p:spPr>
        <p:txBody>
          <a:bodyPr wrap="square" rtlCol="0">
            <a:spAutoFit/>
          </a:bodyPr>
          <a:lstStyle/>
          <a:p>
            <a:pPr marL="285750" indent="-285750">
              <a:buClr>
                <a:srgbClr val="FFB900"/>
              </a:buClr>
              <a:buFont typeface="Arial" panose="020B0604020202020204" pitchFamily="34" charset="0"/>
              <a:buChar char="•"/>
            </a:pPr>
            <a:r>
              <a:rPr lang="en-US" sz="1400" dirty="0">
                <a:solidFill>
                  <a:schemeClr val="bg1"/>
                </a:solidFill>
                <a:latin typeface="Montserrat" pitchFamily="2" charset="77"/>
              </a:rPr>
              <a:t>The ability to configure, for each indicator, which levels can have planned data entered. For example, with filled levels such as Counterparty and Product Category, rows at higher levels are blocked for the user, and there is no possibility to enter data in the Counterparty to distribute it across all products</a:t>
            </a:r>
            <a:r>
              <a:rPr lang="ru-RU" sz="1400" dirty="0">
                <a:solidFill>
                  <a:schemeClr val="bg1"/>
                </a:solidFill>
                <a:latin typeface="Montserrat" pitchFamily="2" charset="77"/>
              </a:rPr>
              <a:t>.</a:t>
            </a:r>
            <a:endParaRPr lang="en-US" sz="1400" dirty="0">
              <a:solidFill>
                <a:schemeClr val="bg1"/>
              </a:solidFill>
              <a:latin typeface="Montserrat" pitchFamily="2" charset="77"/>
            </a:endParaRPr>
          </a:p>
        </p:txBody>
      </p:sp>
      <p:sp>
        <p:nvSpPr>
          <p:cNvPr id="20" name="Rectangle: Rounded Corners 5">
            <a:extLst>
              <a:ext uri="{FF2B5EF4-FFF2-40B4-BE49-F238E27FC236}">
                <a16:creationId xmlns:a16="http://schemas.microsoft.com/office/drawing/2014/main" id="{03CFC3C4-E7D7-6AB5-1ADB-6F9AD8B0DA4F}"/>
              </a:ext>
            </a:extLst>
          </p:cNvPr>
          <p:cNvSpPr/>
          <p:nvPr/>
        </p:nvSpPr>
        <p:spPr>
          <a:xfrm>
            <a:off x="362771" y="4622466"/>
            <a:ext cx="3221820" cy="1884866"/>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21" name="Rectangle: Rounded Corners 8">
            <a:extLst>
              <a:ext uri="{FF2B5EF4-FFF2-40B4-BE49-F238E27FC236}">
                <a16:creationId xmlns:a16="http://schemas.microsoft.com/office/drawing/2014/main" id="{BCD96D1E-A799-613E-9F81-FF83B033DE6F}"/>
              </a:ext>
            </a:extLst>
          </p:cNvPr>
          <p:cNvSpPr/>
          <p:nvPr/>
        </p:nvSpPr>
        <p:spPr>
          <a:xfrm>
            <a:off x="804487" y="4309572"/>
            <a:ext cx="2366208" cy="6831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u="none" strike="noStrike" dirty="0">
                <a:effectLst/>
                <a:latin typeface="Montserrat" pitchFamily="2" charset="77"/>
              </a:rPr>
              <a:t>Virtual rows</a:t>
            </a:r>
            <a:endParaRPr lang="en-US" sz="1400" b="1" dirty="0">
              <a:effectLst/>
              <a:latin typeface="Montserrat" pitchFamily="2" charset="77"/>
            </a:endParaRPr>
          </a:p>
        </p:txBody>
      </p:sp>
      <p:sp>
        <p:nvSpPr>
          <p:cNvPr id="22" name="TextBox 21">
            <a:extLst>
              <a:ext uri="{FF2B5EF4-FFF2-40B4-BE49-F238E27FC236}">
                <a16:creationId xmlns:a16="http://schemas.microsoft.com/office/drawing/2014/main" id="{EE31C6A5-784F-05F5-EB18-9C506B2F4139}"/>
              </a:ext>
            </a:extLst>
          </p:cNvPr>
          <p:cNvSpPr txBox="1"/>
          <p:nvPr/>
        </p:nvSpPr>
        <p:spPr>
          <a:xfrm>
            <a:off x="362772" y="5022281"/>
            <a:ext cx="3134466" cy="1384995"/>
          </a:xfrm>
          <a:prstGeom prst="rect">
            <a:avLst/>
          </a:prstGeom>
          <a:noFill/>
        </p:spPr>
        <p:txBody>
          <a:bodyPr wrap="square" rtlCol="0">
            <a:spAutoFit/>
          </a:bodyPr>
          <a:lstStyle/>
          <a:p>
            <a:pPr marL="285750" indent="-285750" algn="l">
              <a:buClr>
                <a:srgbClr val="FFB900"/>
              </a:buClr>
              <a:buFont typeface="Arial" panose="020B0604020202020204" pitchFamily="34" charset="0"/>
              <a:buChar char="•"/>
            </a:pPr>
            <a:r>
              <a:rPr lang="en-US" sz="1400" dirty="0">
                <a:solidFill>
                  <a:schemeClr val="bg1"/>
                </a:solidFill>
                <a:latin typeface="Montserrat" pitchFamily="2" charset="77"/>
              </a:rPr>
              <a:t>Now it is possible to create links between levels only for building up, not for display </a:t>
            </a:r>
            <a:r>
              <a:rPr lang="en-US" sz="1400" b="0" i="0" u="none" strike="noStrike" dirty="0">
                <a:solidFill>
                  <a:schemeClr val="bg1"/>
                </a:solidFill>
                <a:effectLst/>
                <a:latin typeface="Montserrat" pitchFamily="2" charset="77"/>
              </a:rPr>
              <a:t>(for system productivity growth</a:t>
            </a:r>
            <a:r>
              <a:rPr lang="ru-RU" sz="1400" b="0" i="0" u="none" strike="noStrike" dirty="0">
                <a:solidFill>
                  <a:schemeClr val="bg1"/>
                </a:solidFill>
                <a:effectLst/>
                <a:latin typeface="Montserrat" pitchFamily="2" charset="77"/>
              </a:rPr>
              <a:t>).</a:t>
            </a:r>
            <a:endParaRPr lang="en-US" sz="1400" b="0" i="0" u="none" strike="noStrike" dirty="0">
              <a:solidFill>
                <a:schemeClr val="bg1"/>
              </a:solidFill>
              <a:effectLst/>
              <a:latin typeface="Montserrat" pitchFamily="2" charset="77"/>
            </a:endParaRPr>
          </a:p>
          <a:p>
            <a:pPr marL="285750" indent="-285750" algn="l">
              <a:buClr>
                <a:srgbClr val="FFB900"/>
              </a:buClr>
              <a:buFont typeface="Arial" panose="020B0604020202020204" pitchFamily="34" charset="0"/>
              <a:buChar char="•"/>
            </a:pPr>
            <a:endParaRPr lang="en-US" sz="1400" b="0" i="0" u="none" strike="noStrike" dirty="0">
              <a:solidFill>
                <a:schemeClr val="bg1"/>
              </a:solidFill>
              <a:effectLst/>
              <a:latin typeface="Montserrat" pitchFamily="2" charset="77"/>
            </a:endParaRPr>
          </a:p>
        </p:txBody>
      </p:sp>
      <p:sp>
        <p:nvSpPr>
          <p:cNvPr id="23" name="Rectangle: Rounded Corners 5">
            <a:extLst>
              <a:ext uri="{FF2B5EF4-FFF2-40B4-BE49-F238E27FC236}">
                <a16:creationId xmlns:a16="http://schemas.microsoft.com/office/drawing/2014/main" id="{2E601D9E-8CB1-60D6-DA14-0B1ACA983F5F}"/>
              </a:ext>
            </a:extLst>
          </p:cNvPr>
          <p:cNvSpPr/>
          <p:nvPr/>
        </p:nvSpPr>
        <p:spPr>
          <a:xfrm>
            <a:off x="7983011" y="3801933"/>
            <a:ext cx="3150848" cy="1220348"/>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24" name="Rectangle: Rounded Corners 8">
            <a:extLst>
              <a:ext uri="{FF2B5EF4-FFF2-40B4-BE49-F238E27FC236}">
                <a16:creationId xmlns:a16="http://schemas.microsoft.com/office/drawing/2014/main" id="{D8A67145-A152-DAEC-9CE4-5484009A6211}"/>
              </a:ext>
            </a:extLst>
          </p:cNvPr>
          <p:cNvSpPr/>
          <p:nvPr/>
        </p:nvSpPr>
        <p:spPr>
          <a:xfrm>
            <a:off x="8500802" y="3460347"/>
            <a:ext cx="2214677" cy="6831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u="none" strike="noStrike" dirty="0">
                <a:effectLst/>
                <a:latin typeface="Montserrat" pitchFamily="2" charset="77"/>
              </a:rPr>
              <a:t>Adaptation to</a:t>
            </a:r>
            <a:r>
              <a:rPr lang="uk-UA" sz="1400" b="1" i="0" u="none" strike="noStrike" dirty="0">
                <a:effectLst/>
                <a:latin typeface="Montserrat" pitchFamily="2" charset="77"/>
              </a:rPr>
              <a:t> </a:t>
            </a:r>
            <a:r>
              <a:rPr lang="en-US" sz="1400" b="1" i="0" u="none" strike="noStrike" dirty="0">
                <a:effectLst/>
                <a:latin typeface="Montserrat" pitchFamily="2" charset="77"/>
              </a:rPr>
              <a:t>Shell</a:t>
            </a:r>
            <a:endParaRPr lang="en-US" sz="1400" b="1" dirty="0">
              <a:solidFill>
                <a:schemeClr val="bg1"/>
              </a:solidFill>
              <a:effectLst/>
              <a:latin typeface="Montserrat" pitchFamily="2" charset="77"/>
            </a:endParaRPr>
          </a:p>
        </p:txBody>
      </p:sp>
      <p:sp>
        <p:nvSpPr>
          <p:cNvPr id="25" name="TextBox 24">
            <a:extLst>
              <a:ext uri="{FF2B5EF4-FFF2-40B4-BE49-F238E27FC236}">
                <a16:creationId xmlns:a16="http://schemas.microsoft.com/office/drawing/2014/main" id="{8B19BCAD-C1AD-6B7E-8613-C8E283A66F42}"/>
              </a:ext>
            </a:extLst>
          </p:cNvPr>
          <p:cNvSpPr txBox="1"/>
          <p:nvPr/>
        </p:nvSpPr>
        <p:spPr>
          <a:xfrm>
            <a:off x="8012184" y="4180172"/>
            <a:ext cx="3150848" cy="523220"/>
          </a:xfrm>
          <a:prstGeom prst="rect">
            <a:avLst/>
          </a:prstGeom>
          <a:noFill/>
        </p:spPr>
        <p:txBody>
          <a:bodyPr wrap="square" rtlCol="0">
            <a:spAutoFit/>
          </a:bodyPr>
          <a:lstStyle/>
          <a:p>
            <a:pPr marL="285750" indent="-285750">
              <a:buClr>
                <a:srgbClr val="FFB900"/>
              </a:buClr>
              <a:buFont typeface="Arial" panose="020B0604020202020204" pitchFamily="34" charset="0"/>
              <a:buChar char="•"/>
            </a:pPr>
            <a:r>
              <a:rPr lang="en-US" sz="1400" dirty="0">
                <a:solidFill>
                  <a:schemeClr val="bg1"/>
                </a:solidFill>
                <a:latin typeface="Montserrat" pitchFamily="2" charset="77"/>
              </a:rPr>
              <a:t>Fixed style issues in the new interface</a:t>
            </a:r>
          </a:p>
        </p:txBody>
      </p:sp>
    </p:spTree>
    <p:extLst>
      <p:ext uri="{BB962C8B-B14F-4D97-AF65-F5344CB8AC3E}">
        <p14:creationId xmlns:p14="http://schemas.microsoft.com/office/powerpoint/2010/main" val="1794664257"/>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E84AEA7-E85A-00BE-6C66-041CF27E5A42}"/>
              </a:ext>
            </a:extLst>
          </p:cNvPr>
          <p:cNvPicPr/>
          <p:nvPr/>
        </p:nvPicPr>
        <p:blipFill>
          <a:blip r:embed="rId3">
            <a:extLst>
              <a:ext uri="{28A0092B-C50C-407E-A947-70E740481C1C}">
                <a14:useLocalDpi xmlns:a14="http://schemas.microsoft.com/office/drawing/2010/main"/>
              </a:ext>
            </a:extLst>
          </a:blip>
          <a:stretch>
            <a:fillRect/>
          </a:stretch>
        </p:blipFill>
        <p:spPr>
          <a:xfrm>
            <a:off x="10452652" y="5319047"/>
            <a:ext cx="1523426" cy="1406142"/>
          </a:xfrm>
          <a:prstGeom prst="rect">
            <a:avLst/>
          </a:prstGeom>
        </p:spPr>
      </p:pic>
      <p:sp>
        <p:nvSpPr>
          <p:cNvPr id="3" name="Прямоугольник 1">
            <a:extLst>
              <a:ext uri="{FF2B5EF4-FFF2-40B4-BE49-F238E27FC236}">
                <a16:creationId xmlns:a16="http://schemas.microsoft.com/office/drawing/2014/main" id="{567E459B-B878-0665-4991-C269A39DA683}"/>
              </a:ext>
            </a:extLst>
          </p:cNvPr>
          <p:cNvSpPr/>
          <p:nvPr/>
        </p:nvSpPr>
        <p:spPr>
          <a:xfrm>
            <a:off x="251476" y="5380672"/>
            <a:ext cx="3134802" cy="1477328"/>
          </a:xfrm>
          <a:prstGeom prst="rect">
            <a:avLst/>
          </a:prstGeom>
        </p:spPr>
        <p:txBody>
          <a:bodyPr wrap="square">
            <a:spAutoFit/>
          </a:bodyPr>
          <a:lstStyle/>
          <a:p>
            <a:r>
              <a:rPr lang="en-US" sz="1800" b="1" dirty="0">
                <a:solidFill>
                  <a:schemeClr val="bg1"/>
                </a:solidFill>
                <a:effectLst/>
                <a:latin typeface="Arial" panose="020B0604020202020204" pitchFamily="34" charset="0"/>
              </a:rPr>
              <a:t>Contacts</a:t>
            </a:r>
            <a:r>
              <a:rPr lang="ru-RU" b="1" dirty="0">
                <a:solidFill>
                  <a:schemeClr val="bg1"/>
                </a:solidFill>
                <a:latin typeface="Montserrat"/>
              </a:rPr>
              <a:t>:</a:t>
            </a:r>
            <a:endParaRPr lang="uk-UA" dirty="0">
              <a:solidFill>
                <a:schemeClr val="bg1"/>
              </a:solidFill>
              <a:latin typeface="Montserrat"/>
            </a:endParaRPr>
          </a:p>
          <a:p>
            <a:r>
              <a:rPr lang="ru-RU" dirty="0">
                <a:latin typeface="Montserrat"/>
              </a:rPr>
              <a:t> </a:t>
            </a:r>
            <a:endParaRPr lang="uk-UA" dirty="0">
              <a:latin typeface="Montserrat"/>
            </a:endParaRPr>
          </a:p>
          <a:p>
            <a:r>
              <a:rPr lang="ru-RU" u="sng" dirty="0">
                <a:solidFill>
                  <a:schemeClr val="bg1"/>
                </a:solidFill>
                <a:latin typeface="Montserrat"/>
              </a:rPr>
              <a:t>salesup-it.com</a:t>
            </a:r>
            <a:endParaRPr lang="uk-UA" dirty="0">
              <a:solidFill>
                <a:schemeClr val="bg1"/>
              </a:solidFill>
              <a:latin typeface="Montserrat"/>
            </a:endParaRPr>
          </a:p>
          <a:p>
            <a:r>
              <a:rPr lang="ru-RU" u="sng" dirty="0">
                <a:solidFill>
                  <a:schemeClr val="bg1"/>
                </a:solidFill>
                <a:latin typeface="Montserrat"/>
              </a:rPr>
              <a:t>care@salesup-it.com</a:t>
            </a:r>
            <a:endParaRPr lang="uk-UA" dirty="0">
              <a:solidFill>
                <a:schemeClr val="bg1"/>
              </a:solidFill>
              <a:latin typeface="Montserrat"/>
            </a:endParaRPr>
          </a:p>
          <a:p>
            <a:r>
              <a:rPr lang="ru-RU" dirty="0">
                <a:latin typeface="Montserrat"/>
              </a:rPr>
              <a:t> </a:t>
            </a:r>
            <a:endParaRPr lang="uk-UA" dirty="0">
              <a:latin typeface="Montserrat"/>
            </a:endParaRPr>
          </a:p>
        </p:txBody>
      </p:sp>
      <p:pic>
        <p:nvPicPr>
          <p:cNvPr id="4" name="Picture 33">
            <a:extLst>
              <a:ext uri="{FF2B5EF4-FFF2-40B4-BE49-F238E27FC236}">
                <a16:creationId xmlns:a16="http://schemas.microsoft.com/office/drawing/2014/main" id="{F50AB33D-E874-C7A7-FA91-A89E1DCE8492}"/>
              </a:ext>
            </a:extLst>
          </p:cNvPr>
          <p:cNvPicPr/>
          <p:nvPr/>
        </p:nvPicPr>
        <p:blipFill>
          <a:blip r:embed="rId4"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5" name="Rectangle 4">
            <a:extLst>
              <a:ext uri="{FF2B5EF4-FFF2-40B4-BE49-F238E27FC236}">
                <a16:creationId xmlns:a16="http://schemas.microsoft.com/office/drawing/2014/main" id="{583AED1B-C33C-FE5B-C73C-CF0DBDD4C6F4}"/>
              </a:ext>
            </a:extLst>
          </p:cNvPr>
          <p:cNvSpPr/>
          <p:nvPr/>
        </p:nvSpPr>
        <p:spPr>
          <a:xfrm>
            <a:off x="1165886" y="3000645"/>
            <a:ext cx="9860225" cy="856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ct val="110000"/>
              </a:lnSpc>
              <a:spcBef>
                <a:spcPct val="0"/>
              </a:spcBef>
              <a:defRPr/>
            </a:pPr>
            <a:r>
              <a:rPr lang="en-US" sz="5400" dirty="0">
                <a:solidFill>
                  <a:srgbClr val="FFFFFF"/>
                </a:solidFill>
                <a:latin typeface="Montserrat"/>
              </a:rPr>
              <a:t>THANK YOU</a:t>
            </a:r>
            <a:endParaRPr kumimoji="0" lang="en-US" sz="5400" b="0" i="0" u="none" strike="noStrike" kern="1200" cap="none" spc="0" normalizeH="0" baseline="0" noProof="0" dirty="0">
              <a:ln>
                <a:noFill/>
              </a:ln>
              <a:solidFill>
                <a:srgbClr val="FFFFFF"/>
              </a:solidFill>
              <a:effectLst/>
              <a:uLnTx/>
              <a:uFillTx/>
              <a:latin typeface="Montserrat" panose="00000500000000000000" pitchFamily="50" charset="-52"/>
              <a:ea typeface="+mn-ea"/>
              <a:cs typeface="+mn-cs"/>
            </a:endParaRPr>
          </a:p>
        </p:txBody>
      </p:sp>
    </p:spTree>
    <p:extLst>
      <p:ext uri="{BB962C8B-B14F-4D97-AF65-F5344CB8AC3E}">
        <p14:creationId xmlns:p14="http://schemas.microsoft.com/office/powerpoint/2010/main" val="2371409669"/>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3">
            <a:extLst>
              <a:ext uri="{FF2B5EF4-FFF2-40B4-BE49-F238E27FC236}">
                <a16:creationId xmlns:a16="http://schemas.microsoft.com/office/drawing/2014/main" id="{96582551-D2FA-3EF9-BA32-4DF9EEB7857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3" name="TextBox 14">
            <a:extLst>
              <a:ext uri="{FF2B5EF4-FFF2-40B4-BE49-F238E27FC236}">
                <a16:creationId xmlns:a16="http://schemas.microsoft.com/office/drawing/2014/main" id="{3102B72C-57AC-599D-0ADD-1A5E56EB39D5}"/>
              </a:ext>
            </a:extLst>
          </p:cNvPr>
          <p:cNvSpPr txBox="1"/>
          <p:nvPr/>
        </p:nvSpPr>
        <p:spPr>
          <a:xfrm>
            <a:off x="994769" y="2957075"/>
            <a:ext cx="10202461" cy="94384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wrap="square" lIns="25400" tIns="25400" rIns="25400" bIns="254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i="0" u="none" strike="noStrike" dirty="0">
                <a:solidFill>
                  <a:schemeClr val="bg1"/>
                </a:solidFill>
                <a:effectLst/>
                <a:latin typeface="Montserrat" pitchFamily="2" charset="77"/>
              </a:rPr>
              <a:t>Key features and use cases</a:t>
            </a:r>
            <a:endParaRPr lang="ru-RU" sz="4000" b="1" i="0" u="none" strike="noStrike" dirty="0">
              <a:solidFill>
                <a:schemeClr val="bg1"/>
              </a:solidFill>
              <a:effectLst/>
              <a:latin typeface="Montserrat" pitchFamily="2" charset="77"/>
            </a:endParaRPr>
          </a:p>
          <a:p>
            <a:pPr algn="ctr"/>
            <a:endParaRPr lang="ru-RU" b="1" dirty="0">
              <a:solidFill>
                <a:schemeClr val="bg1"/>
              </a:solidFill>
              <a:latin typeface="Montserrat" pitchFamily="2" charset="77"/>
            </a:endParaRPr>
          </a:p>
        </p:txBody>
      </p:sp>
    </p:spTree>
    <p:extLst>
      <p:ext uri="{BB962C8B-B14F-4D97-AF65-F5344CB8AC3E}">
        <p14:creationId xmlns:p14="http://schemas.microsoft.com/office/powerpoint/2010/main" val="2789722224"/>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3">
            <a:extLst>
              <a:ext uri="{FF2B5EF4-FFF2-40B4-BE49-F238E27FC236}">
                <a16:creationId xmlns:a16="http://schemas.microsoft.com/office/drawing/2014/main" id="{96582551-D2FA-3EF9-BA32-4DF9EEB7857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3" name="TextBox 14">
            <a:extLst>
              <a:ext uri="{FF2B5EF4-FFF2-40B4-BE49-F238E27FC236}">
                <a16:creationId xmlns:a16="http://schemas.microsoft.com/office/drawing/2014/main" id="{3102B72C-57AC-599D-0ADD-1A5E56EB39D5}"/>
              </a:ext>
            </a:extLst>
          </p:cNvPr>
          <p:cNvSpPr txBox="1"/>
          <p:nvPr/>
        </p:nvSpPr>
        <p:spPr>
          <a:xfrm>
            <a:off x="389812" y="1558191"/>
            <a:ext cx="4040145" cy="4729500"/>
          </a:xfrm>
          <a:prstGeom prst="rect">
            <a:avLst/>
          </a:prstGeom>
          <a:ln w="12700">
            <a:miter lim="400000"/>
          </a:ln>
          <a:extLst>
            <a:ext uri="{C572A759-6A51-4108-AA02-DFA0A04FC94B}">
              <ma14:wrappingTextBoxFlag xmlns="" xmlns:lc="http://schemas.openxmlformats.org/drawingml/2006/lockedCanva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0" strike="noStrike" dirty="0">
                <a:solidFill>
                  <a:srgbClr val="FFAC64"/>
                </a:solidFill>
                <a:effectLst>
                  <a:outerShdw blurRad="38100" dist="38100" dir="2700000" algn="tl">
                    <a:srgbClr val="000000">
                      <a:alpha val="43137"/>
                    </a:srgbClr>
                  </a:outerShdw>
                </a:effectLst>
                <a:latin typeface="Montserrat" pitchFamily="2" charset="77"/>
              </a:rPr>
              <a:t>Maintaining a budget at the level of the entire company</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 </a:t>
            </a:r>
            <a:r>
              <a:rPr lang="en-US" sz="1600" i="0" strike="noStrike" dirty="0">
                <a:solidFill>
                  <a:schemeClr val="bg1"/>
                </a:solidFill>
                <a:effectLst/>
                <a:latin typeface="Montserrat" pitchFamily="2" charset="77"/>
              </a:rPr>
              <a:t>Ability to store and compare versions when relocating or changing the amount of funds</a:t>
            </a:r>
            <a:endParaRPr lang="ru-RU" sz="1600" i="0" strike="noStrike" dirty="0">
              <a:solidFill>
                <a:schemeClr val="bg1"/>
              </a:solidFill>
              <a:effectLst/>
              <a:latin typeface="Montserrat" pitchFamily="2" charset="77"/>
            </a:endParaRPr>
          </a:p>
          <a:p>
            <a:endParaRPr lang="ru-RU" sz="1600" dirty="0">
              <a:solidFill>
                <a:schemeClr val="bg1"/>
              </a:solidFill>
              <a:latin typeface="Montserrat" pitchFamily="2" charset="77"/>
            </a:endParaRPr>
          </a:p>
          <a:p>
            <a:r>
              <a:rPr lang="en-US" sz="1600" b="1" i="0" strike="noStrike" dirty="0">
                <a:solidFill>
                  <a:srgbClr val="FFAC64"/>
                </a:solidFill>
                <a:effectLst>
                  <a:outerShdw blurRad="38100" dist="38100" dir="2700000" algn="tl">
                    <a:srgbClr val="000000">
                      <a:alpha val="43137"/>
                    </a:srgbClr>
                  </a:outerShdw>
                </a:effectLst>
                <a:latin typeface="Montserrat" pitchFamily="2" charset="77"/>
              </a:rPr>
              <a:t>Strategic planning of sales department</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 </a:t>
            </a:r>
            <a:r>
              <a:rPr lang="en-US" sz="1600" i="0" strike="noStrike" dirty="0">
                <a:solidFill>
                  <a:schemeClr val="bg1"/>
                </a:solidFill>
                <a:effectLst/>
                <a:latin typeface="Montserrat" pitchFamily="2" charset="77"/>
              </a:rPr>
              <a:t>Possibility of planning from the bottom up and vice versa for medium and large sales departments</a:t>
            </a:r>
          </a:p>
          <a:p>
            <a:endParaRPr lang="ru-RU" sz="1600" dirty="0">
              <a:solidFill>
                <a:schemeClr val="bg1"/>
              </a:solidFill>
              <a:latin typeface="Montserrat" pitchFamily="2" charset="77"/>
            </a:endParaRPr>
          </a:p>
          <a:p>
            <a:r>
              <a:rPr lang="en-US" sz="1600" b="1" i="0" strike="noStrike" dirty="0">
                <a:solidFill>
                  <a:srgbClr val="FFAC64"/>
                </a:solidFill>
                <a:effectLst>
                  <a:outerShdw blurRad="38100" dist="38100" dir="2700000" algn="tl">
                    <a:srgbClr val="000000">
                      <a:alpha val="43137"/>
                    </a:srgbClr>
                  </a:outerShdw>
                </a:effectLst>
                <a:latin typeface="Montserrat" pitchFamily="2" charset="77"/>
              </a:rPr>
              <a:t>Comparison of planned and factual values of sales</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 </a:t>
            </a:r>
            <a:r>
              <a:rPr lang="en-US" sz="1600" dirty="0">
                <a:solidFill>
                  <a:schemeClr val="bg1"/>
                </a:solidFill>
                <a:latin typeface="Montserrat" pitchFamily="2" charset="77"/>
              </a:rPr>
              <a:t>A</a:t>
            </a:r>
            <a:r>
              <a:rPr lang="en-US" sz="1600" i="0" strike="noStrike" dirty="0">
                <a:solidFill>
                  <a:schemeClr val="bg1"/>
                </a:solidFill>
                <a:effectLst/>
                <a:latin typeface="Montserrat" pitchFamily="2" charset="77"/>
              </a:rPr>
              <a:t>nalysis of planned and factual values of sales on different levels including possibility of detailing to a business unit or individual employee</a:t>
            </a:r>
          </a:p>
          <a:p>
            <a:endParaRPr lang="ru-RU" sz="1600" dirty="0">
              <a:solidFill>
                <a:schemeClr val="bg1"/>
              </a:solidFill>
              <a:latin typeface="Montserrat" pitchFamily="2" charset="77"/>
            </a:endParaRPr>
          </a:p>
          <a:p>
            <a:r>
              <a:rPr lang="en-US" sz="1600" b="1" i="0" strike="noStrike" dirty="0">
                <a:solidFill>
                  <a:srgbClr val="FFAC64"/>
                </a:solidFill>
                <a:effectLst>
                  <a:outerShdw blurRad="38100" dist="38100" dir="2700000" algn="tl">
                    <a:srgbClr val="000000">
                      <a:alpha val="43137"/>
                    </a:srgbClr>
                  </a:outerShdw>
                </a:effectLst>
                <a:latin typeface="Montserrat" pitchFamily="2" charset="77"/>
              </a:rPr>
              <a:t>Calculation of employees’ KPI online</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 </a:t>
            </a:r>
            <a:r>
              <a:rPr lang="en-US" sz="1600" dirty="0">
                <a:solidFill>
                  <a:schemeClr val="bg1"/>
                </a:solidFill>
                <a:latin typeface="Montserrat" pitchFamily="2" charset="77"/>
              </a:rPr>
              <a:t>Monitoring and evaluation of employees’ efficiency by </a:t>
            </a:r>
            <a:r>
              <a:rPr lang="ru-RU" sz="1600" i="0" strike="noStrike" dirty="0">
                <a:solidFill>
                  <a:schemeClr val="bg1"/>
                </a:solidFill>
                <a:effectLst/>
                <a:latin typeface="Montserrat" pitchFamily="2" charset="77"/>
              </a:rPr>
              <a:t> </a:t>
            </a:r>
            <a:r>
              <a:rPr lang="en-US" sz="1600" i="0" strike="noStrike" dirty="0">
                <a:solidFill>
                  <a:schemeClr val="bg1"/>
                </a:solidFill>
                <a:effectLst/>
                <a:latin typeface="Montserrat" pitchFamily="2" charset="77"/>
              </a:rPr>
              <a:t>key performance indicators</a:t>
            </a:r>
            <a:endParaRPr lang="ru-RU" sz="1600" i="0" strike="noStrike" dirty="0">
              <a:solidFill>
                <a:schemeClr val="bg1"/>
              </a:solidFill>
              <a:effectLst/>
              <a:latin typeface="Montserrat" pitchFamily="2" charset="77"/>
            </a:endParaRPr>
          </a:p>
        </p:txBody>
      </p:sp>
      <p:pic>
        <p:nvPicPr>
          <p:cNvPr id="2050" name="Picture 2">
            <a:extLst>
              <a:ext uri="{FF2B5EF4-FFF2-40B4-BE49-F238E27FC236}">
                <a16:creationId xmlns:a16="http://schemas.microsoft.com/office/drawing/2014/main" id="{B8BBC2C8-8993-1664-52E1-B80435335F5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1" y="2230936"/>
            <a:ext cx="7425463" cy="3384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032086788"/>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3">
            <a:extLst>
              <a:ext uri="{FF2B5EF4-FFF2-40B4-BE49-F238E27FC236}">
                <a16:creationId xmlns:a16="http://schemas.microsoft.com/office/drawing/2014/main" id="{96582551-D2FA-3EF9-BA32-4DF9EEB7857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3" name="TextBox 14">
            <a:extLst>
              <a:ext uri="{FF2B5EF4-FFF2-40B4-BE49-F238E27FC236}">
                <a16:creationId xmlns:a16="http://schemas.microsoft.com/office/drawing/2014/main" id="{3102B72C-57AC-599D-0ADD-1A5E56EB39D5}"/>
              </a:ext>
            </a:extLst>
          </p:cNvPr>
          <p:cNvSpPr txBox="1"/>
          <p:nvPr/>
        </p:nvSpPr>
        <p:spPr>
          <a:xfrm>
            <a:off x="420338" y="1974617"/>
            <a:ext cx="3920843" cy="402161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wrap="square" lIns="25400" tIns="25400" rIns="25400" bIns="254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0" strike="noStrike" dirty="0">
                <a:solidFill>
                  <a:srgbClr val="FFAC64"/>
                </a:solidFill>
                <a:effectLst>
                  <a:outerShdw blurRad="38100" dist="38100" dir="2700000" algn="tl">
                    <a:srgbClr val="000000">
                      <a:alpha val="43137"/>
                    </a:srgbClr>
                  </a:outerShdw>
                </a:effectLst>
                <a:latin typeface="Montserrat" pitchFamily="2" charset="77"/>
              </a:rPr>
              <a:t>Work with individual user periods</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 </a:t>
            </a:r>
            <a:r>
              <a:rPr lang="en-US" sz="1600" i="0" strike="noStrike" dirty="0">
                <a:solidFill>
                  <a:schemeClr val="bg1"/>
                </a:solidFill>
                <a:effectLst/>
                <a:latin typeface="Montserrat" pitchFamily="2" charset="77"/>
              </a:rPr>
              <a:t>Ability to set individual user periods</a:t>
            </a:r>
            <a:endParaRPr lang="ru-RU" sz="1600" i="0" strike="noStrike" dirty="0">
              <a:solidFill>
                <a:schemeClr val="bg1"/>
              </a:solidFill>
              <a:effectLst/>
              <a:latin typeface="Montserrat" pitchFamily="2" charset="77"/>
            </a:endParaRPr>
          </a:p>
          <a:p>
            <a:endParaRPr lang="ru-RU" sz="1600" i="0" strike="noStrike" dirty="0">
              <a:solidFill>
                <a:schemeClr val="bg1"/>
              </a:solidFill>
              <a:effectLst/>
              <a:latin typeface="Montserrat" pitchFamily="2" charset="77"/>
            </a:endParaRPr>
          </a:p>
          <a:p>
            <a:r>
              <a:rPr lang="en-US" sz="1600" b="1" dirty="0">
                <a:solidFill>
                  <a:srgbClr val="FFAC64"/>
                </a:solidFill>
                <a:effectLst>
                  <a:outerShdw blurRad="38100" dist="38100" dir="2700000" algn="tl">
                    <a:srgbClr val="000000">
                      <a:alpha val="43137"/>
                    </a:srgbClr>
                  </a:outerShdw>
                </a:effectLst>
                <a:latin typeface="Montserrat" pitchFamily="2" charset="77"/>
              </a:rPr>
              <a:t>Use of advanced mathematical formulas and logical operators</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 </a:t>
            </a:r>
            <a:r>
              <a:rPr lang="en-US" sz="1600" dirty="0">
                <a:solidFill>
                  <a:schemeClr val="bg1"/>
                </a:solidFill>
                <a:latin typeface="Montserrat" pitchFamily="2" charset="77"/>
              </a:rPr>
              <a:t>for complex calculation and logical operators</a:t>
            </a:r>
            <a:endParaRPr lang="ru-RU" sz="1600" i="0" strike="noStrike" dirty="0">
              <a:solidFill>
                <a:schemeClr val="bg1"/>
              </a:solidFill>
              <a:effectLst/>
              <a:latin typeface="Montserrat" pitchFamily="2" charset="77"/>
            </a:endParaRPr>
          </a:p>
          <a:p>
            <a:endParaRPr lang="ru-RU" sz="1600" i="0" strike="noStrike" dirty="0">
              <a:solidFill>
                <a:schemeClr val="bg1"/>
              </a:solidFill>
              <a:effectLst/>
              <a:latin typeface="Montserrat" pitchFamily="2" charset="77"/>
            </a:endParaRPr>
          </a:p>
          <a:p>
            <a:r>
              <a:rPr lang="en-US" sz="1600" b="1" i="0" strike="noStrike" dirty="0">
                <a:solidFill>
                  <a:srgbClr val="FFAC64"/>
                </a:solidFill>
                <a:effectLst>
                  <a:outerShdw blurRad="38100" dist="38100" dir="2700000" algn="tl">
                    <a:srgbClr val="000000">
                      <a:alpha val="43137"/>
                    </a:srgbClr>
                  </a:outerShdw>
                </a:effectLst>
                <a:latin typeface="Montserrat" pitchFamily="2" charset="77"/>
              </a:rPr>
              <a:t>Export plan versions to Excel format:</a:t>
            </a:r>
            <a:r>
              <a:rPr lang="en-US" sz="1600" i="0" strike="noStrike" dirty="0">
                <a:solidFill>
                  <a:schemeClr val="bg1"/>
                </a:solidFill>
                <a:effectLst/>
                <a:latin typeface="Montserrat" pitchFamily="2" charset="77"/>
              </a:rPr>
              <a:t> </a:t>
            </a:r>
            <a:r>
              <a:rPr lang="en-US" sz="1600" dirty="0">
                <a:solidFill>
                  <a:schemeClr val="bg1"/>
                </a:solidFill>
                <a:latin typeface="Montserrat" pitchFamily="2" charset="77"/>
              </a:rPr>
              <a:t>Ability to instantly edit the structure</a:t>
            </a:r>
          </a:p>
          <a:p>
            <a:endParaRPr lang="ru-RU" i="0" strike="noStrike" dirty="0">
              <a:solidFill>
                <a:schemeClr val="bg1"/>
              </a:solidFill>
              <a:effectLst/>
              <a:latin typeface="Montserrat" pitchFamily="2" charset="77"/>
            </a:endParaRPr>
          </a:p>
          <a:p>
            <a:r>
              <a:rPr lang="en-US" sz="1600" b="1" dirty="0">
                <a:solidFill>
                  <a:srgbClr val="FFAC64"/>
                </a:solidFill>
                <a:effectLst>
                  <a:outerShdw blurRad="38100" dist="38100" dir="2700000" algn="tl">
                    <a:srgbClr val="000000">
                      <a:alpha val="43137"/>
                    </a:srgbClr>
                  </a:outerShdw>
                </a:effectLst>
                <a:latin typeface="Montserrat" pitchFamily="2" charset="77"/>
              </a:rPr>
              <a:t>Detailed logging</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 </a:t>
            </a:r>
            <a:r>
              <a:rPr lang="en-US" sz="1600" dirty="0">
                <a:solidFill>
                  <a:schemeClr val="bg1"/>
                </a:solidFill>
                <a:latin typeface="Montserrat" pitchFamily="2" charset="77"/>
              </a:rPr>
              <a:t>Access to various filtering and formatting options of customized planning reports.</a:t>
            </a:r>
            <a:endParaRPr lang="ru-RU" sz="1600" dirty="0">
              <a:solidFill>
                <a:schemeClr val="bg1"/>
              </a:solidFill>
              <a:latin typeface="Montserrat" pitchFamily="2" charset="77"/>
            </a:endParaRPr>
          </a:p>
          <a:p>
            <a:endParaRPr lang="ru-RU" sz="1600" dirty="0">
              <a:solidFill>
                <a:schemeClr val="bg1"/>
              </a:solidFill>
              <a:latin typeface="Montserrat" pitchFamily="2" charset="77"/>
            </a:endParaRPr>
          </a:p>
          <a:p>
            <a:r>
              <a:rPr lang="en-US" sz="1600" b="1" dirty="0">
                <a:solidFill>
                  <a:srgbClr val="FFAC64"/>
                </a:solidFill>
                <a:effectLst>
                  <a:outerShdw blurRad="38100" dist="38100" dir="2700000" algn="tl">
                    <a:srgbClr val="000000">
                      <a:alpha val="43137"/>
                    </a:srgbClr>
                  </a:outerShdw>
                </a:effectLst>
                <a:latin typeface="Montserrat" pitchFamily="2" charset="77"/>
              </a:rPr>
              <a:t>Filters by roles</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a:t>
            </a:r>
            <a:r>
              <a:rPr lang="ru-RU" sz="1600" i="0" strike="noStrike" dirty="0">
                <a:solidFill>
                  <a:schemeClr val="bg1"/>
                </a:solidFill>
                <a:effectLst/>
                <a:latin typeface="Montserrat" pitchFamily="2" charset="77"/>
              </a:rPr>
              <a:t> </a:t>
            </a:r>
            <a:r>
              <a:rPr lang="en-US" sz="1600" i="0" strike="noStrike" dirty="0">
                <a:solidFill>
                  <a:schemeClr val="bg1"/>
                </a:solidFill>
                <a:effectLst/>
                <a:latin typeface="Montserrat" pitchFamily="2" charset="77"/>
              </a:rPr>
              <a:t>Configuration of data access</a:t>
            </a:r>
            <a:endParaRPr lang="ru-RU" sz="1600" i="0" strike="noStrike" dirty="0">
              <a:solidFill>
                <a:schemeClr val="bg1"/>
              </a:solidFill>
              <a:effectLst/>
              <a:latin typeface="Montserrat" pitchFamily="2" charset="77"/>
            </a:endParaRPr>
          </a:p>
        </p:txBody>
      </p:sp>
      <p:pic>
        <p:nvPicPr>
          <p:cNvPr id="3074" name="Picture 2">
            <a:extLst>
              <a:ext uri="{FF2B5EF4-FFF2-40B4-BE49-F238E27FC236}">
                <a16:creationId xmlns:a16="http://schemas.microsoft.com/office/drawing/2014/main" id="{9848B953-C622-CC19-2304-2936C35D754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36491" y="2293418"/>
            <a:ext cx="7425463" cy="3384000"/>
          </a:xfrm>
          <a:prstGeom prst="roundRect">
            <a:avLst>
              <a:gd name="adj" fmla="val 2068"/>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501633462"/>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3">
            <a:extLst>
              <a:ext uri="{FF2B5EF4-FFF2-40B4-BE49-F238E27FC236}">
                <a16:creationId xmlns:a16="http://schemas.microsoft.com/office/drawing/2014/main" id="{96582551-D2FA-3EF9-BA32-4DF9EEB7857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3" name="TextBox 14">
            <a:extLst>
              <a:ext uri="{FF2B5EF4-FFF2-40B4-BE49-F238E27FC236}">
                <a16:creationId xmlns:a16="http://schemas.microsoft.com/office/drawing/2014/main" id="{3102B72C-57AC-599D-0ADD-1A5E56EB39D5}"/>
              </a:ext>
            </a:extLst>
          </p:cNvPr>
          <p:cNvSpPr txBox="1"/>
          <p:nvPr/>
        </p:nvSpPr>
        <p:spPr>
          <a:xfrm>
            <a:off x="393256" y="2184970"/>
            <a:ext cx="3983436" cy="3498394"/>
          </a:xfrm>
          <a:prstGeom prst="rect">
            <a:avLst/>
          </a:prstGeom>
          <a:ln w="12700">
            <a:miter lim="400000"/>
          </a:ln>
          <a:extLst>
            <a:ext uri="{C572A759-6A51-4108-AA02-DFA0A04FC94B}">
              <ma14:wrappingTextBoxFlag xmlns="" xmlns:lc="http://schemas.openxmlformats.org/drawingml/2006/lockedCanva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b="1" i="0" strike="noStrike" dirty="0" err="1">
                <a:solidFill>
                  <a:srgbClr val="FFAC64"/>
                </a:solidFill>
                <a:effectLst>
                  <a:outerShdw blurRad="38100" dist="38100" dir="2700000" algn="tl">
                    <a:srgbClr val="000000">
                      <a:alpha val="43137"/>
                    </a:srgbClr>
                  </a:outerShdw>
                </a:effectLst>
                <a:latin typeface="Montserrat" pitchFamily="2" charset="77"/>
              </a:rPr>
              <a:t>Drag&amp;Drop</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 </a:t>
            </a:r>
            <a:r>
              <a:rPr lang="en-US" sz="1600" b="1" i="0" strike="noStrike" dirty="0">
                <a:solidFill>
                  <a:srgbClr val="FFAC64"/>
                </a:solidFill>
                <a:effectLst>
                  <a:outerShdw blurRad="38100" dist="38100" dir="2700000" algn="tl">
                    <a:srgbClr val="000000">
                      <a:alpha val="43137"/>
                    </a:srgbClr>
                  </a:outerShdw>
                </a:effectLst>
                <a:latin typeface="Montserrat" pitchFamily="2" charset="77"/>
              </a:rPr>
              <a:t>data tree structure editor:</a:t>
            </a:r>
            <a:r>
              <a:rPr lang="en-US" sz="1600" b="1" dirty="0">
                <a:solidFill>
                  <a:srgbClr val="00B0F0"/>
                </a:solidFill>
                <a:effectLst>
                  <a:outerShdw blurRad="38100" dist="38100" dir="2700000" algn="tl">
                    <a:srgbClr val="000000">
                      <a:alpha val="43137"/>
                    </a:srgbClr>
                  </a:outerShdw>
                </a:effectLst>
                <a:latin typeface="Montserrat" pitchFamily="2" charset="77"/>
              </a:rPr>
              <a:t> </a:t>
            </a:r>
            <a:r>
              <a:rPr lang="en-US" sz="1600" dirty="0">
                <a:solidFill>
                  <a:schemeClr val="bg1"/>
                </a:solidFill>
                <a:latin typeface="Montserrat" pitchFamily="2" charset="77"/>
              </a:rPr>
              <a:t>Convenient data structure management through drag-and-drop functionality</a:t>
            </a:r>
            <a:endParaRPr lang="ru-RU" sz="1600" dirty="0">
              <a:solidFill>
                <a:schemeClr val="bg1"/>
              </a:solidFill>
              <a:latin typeface="Montserrat" pitchFamily="2" charset="77"/>
            </a:endParaRPr>
          </a:p>
          <a:p>
            <a:endParaRPr lang="ru-RU" sz="1600" i="0" strike="noStrike" dirty="0">
              <a:solidFill>
                <a:srgbClr val="00B0F0"/>
              </a:solidFill>
              <a:effectLst/>
              <a:latin typeface="Montserrat" pitchFamily="2" charset="77"/>
            </a:endParaRPr>
          </a:p>
          <a:p>
            <a:r>
              <a:rPr lang="en-US" sz="1600" b="1" i="0" strike="noStrike" dirty="0">
                <a:solidFill>
                  <a:srgbClr val="FFAC64"/>
                </a:solidFill>
                <a:effectLst>
                  <a:outerShdw blurRad="38100" dist="38100" dir="2700000" algn="tl">
                    <a:srgbClr val="000000">
                      <a:alpha val="43137"/>
                    </a:srgbClr>
                  </a:outerShdw>
                </a:effectLst>
                <a:latin typeface="Montserrat" pitchFamily="2" charset="77"/>
              </a:rPr>
              <a:t>Flexible data formatting</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 </a:t>
            </a:r>
            <a:r>
              <a:rPr lang="en-US" sz="1600" dirty="0">
                <a:solidFill>
                  <a:schemeClr val="bg1"/>
                </a:solidFill>
                <a:latin typeface="Montserrat" pitchFamily="2" charset="77"/>
              </a:rPr>
              <a:t>Various formatting parameters for easy perception and understanding</a:t>
            </a:r>
          </a:p>
          <a:p>
            <a:endParaRPr lang="ru-RU" sz="1600" i="0" strike="noStrike" dirty="0">
              <a:solidFill>
                <a:schemeClr val="bg1"/>
              </a:solidFill>
              <a:effectLst/>
              <a:latin typeface="Montserrat" pitchFamily="2" charset="77"/>
            </a:endParaRPr>
          </a:p>
          <a:p>
            <a:r>
              <a:rPr lang="en-US" sz="1600" b="1" i="0" strike="noStrike" dirty="0">
                <a:solidFill>
                  <a:srgbClr val="FFAC64"/>
                </a:solidFill>
                <a:effectLst>
                  <a:outerShdw blurRad="38100" dist="38100" dir="2700000" algn="tl">
                    <a:srgbClr val="000000">
                      <a:alpha val="43137"/>
                    </a:srgbClr>
                  </a:outerShdw>
                </a:effectLst>
                <a:latin typeface="Montserrat" pitchFamily="2" charset="77"/>
              </a:rPr>
              <a:t>User profile settings</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 </a:t>
            </a:r>
            <a:r>
              <a:rPr lang="en-US" sz="1600" dirty="0">
                <a:solidFill>
                  <a:schemeClr val="bg1"/>
                </a:solidFill>
                <a:latin typeface="Montserrat" pitchFamily="2" charset="77"/>
              </a:rPr>
              <a:t>D</a:t>
            </a:r>
            <a:r>
              <a:rPr lang="en-US" sz="1600" i="0" strike="noStrike" dirty="0">
                <a:solidFill>
                  <a:schemeClr val="bg1"/>
                </a:solidFill>
                <a:effectLst/>
                <a:latin typeface="Montserrat" pitchFamily="2" charset="77"/>
              </a:rPr>
              <a:t>isplay of essential data for each individual user</a:t>
            </a:r>
            <a:endParaRPr lang="ru-RU" sz="1600" i="0" strike="noStrike" dirty="0">
              <a:solidFill>
                <a:schemeClr val="bg1"/>
              </a:solidFill>
              <a:effectLst/>
              <a:latin typeface="Montserrat" pitchFamily="2" charset="77"/>
            </a:endParaRPr>
          </a:p>
          <a:p>
            <a:endParaRPr lang="ru-RU" sz="1600" i="0" strike="noStrike" dirty="0">
              <a:solidFill>
                <a:schemeClr val="bg1"/>
              </a:solidFill>
              <a:effectLst/>
              <a:latin typeface="Montserrat" pitchFamily="2" charset="77"/>
            </a:endParaRPr>
          </a:p>
          <a:p>
            <a:r>
              <a:rPr lang="en-US" sz="1600" b="1" i="0" strike="noStrike" dirty="0">
                <a:solidFill>
                  <a:srgbClr val="FFAC64"/>
                </a:solidFill>
                <a:effectLst>
                  <a:outerShdw blurRad="38100" dist="38100" dir="2700000" algn="tl">
                    <a:srgbClr val="000000">
                      <a:alpha val="43137"/>
                    </a:srgbClr>
                  </a:outerShdw>
                </a:effectLst>
                <a:latin typeface="Montserrat" pitchFamily="2" charset="77"/>
              </a:rPr>
              <a:t>Easy </a:t>
            </a:r>
            <a:r>
              <a:rPr lang="en-US" sz="1600" b="1" dirty="0">
                <a:solidFill>
                  <a:srgbClr val="FFAC64"/>
                </a:solidFill>
                <a:effectLst>
                  <a:outerShdw blurRad="38100" dist="38100" dir="2700000" algn="tl">
                    <a:srgbClr val="000000">
                      <a:alpha val="43137"/>
                    </a:srgbClr>
                  </a:outerShdw>
                </a:effectLst>
                <a:latin typeface="Montserrat" pitchFamily="2" charset="77"/>
              </a:rPr>
              <a:t>data access </a:t>
            </a:r>
            <a:r>
              <a:rPr lang="en-US" sz="1600" b="1" i="0" strike="noStrike" dirty="0">
                <a:solidFill>
                  <a:srgbClr val="FFAC64"/>
                </a:solidFill>
                <a:effectLst>
                  <a:outerShdw blurRad="38100" dist="38100" dir="2700000" algn="tl">
                    <a:srgbClr val="000000">
                      <a:alpha val="43137"/>
                    </a:srgbClr>
                  </a:outerShdw>
                </a:effectLst>
                <a:latin typeface="Montserrat" pitchFamily="2" charset="77"/>
              </a:rPr>
              <a:t>through widgets</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a:t>
            </a:r>
          </a:p>
          <a:p>
            <a:r>
              <a:rPr lang="en-US" sz="1600" dirty="0">
                <a:solidFill>
                  <a:schemeClr val="bg1"/>
                </a:solidFill>
                <a:latin typeface="Montserrat" pitchFamily="2" charset="77"/>
              </a:rPr>
              <a:t>Displaying planning results as a page element using a widget</a:t>
            </a:r>
            <a:endParaRPr lang="ru-RU" sz="1600" dirty="0">
              <a:solidFill>
                <a:srgbClr val="00B0F0"/>
              </a:solidFill>
              <a:latin typeface="Montserrat" pitchFamily="2" charset="77"/>
            </a:endParaRPr>
          </a:p>
        </p:txBody>
      </p:sp>
      <p:pic>
        <p:nvPicPr>
          <p:cNvPr id="4098" name="Picture 2">
            <a:extLst>
              <a:ext uri="{FF2B5EF4-FFF2-40B4-BE49-F238E27FC236}">
                <a16:creationId xmlns:a16="http://schemas.microsoft.com/office/drawing/2014/main" id="{F81468A3-685D-EA66-03A0-E61DBBBF681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92102" y="2242166"/>
            <a:ext cx="7425463" cy="3384000"/>
          </a:xfrm>
          <a:prstGeom prst="roundRect">
            <a:avLst>
              <a:gd name="adj" fmla="val 2068"/>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77777725"/>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3">
            <a:extLst>
              <a:ext uri="{FF2B5EF4-FFF2-40B4-BE49-F238E27FC236}">
                <a16:creationId xmlns:a16="http://schemas.microsoft.com/office/drawing/2014/main" id="{96582551-D2FA-3EF9-BA32-4DF9EEB7857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3" name="TextBox 14">
            <a:extLst>
              <a:ext uri="{FF2B5EF4-FFF2-40B4-BE49-F238E27FC236}">
                <a16:creationId xmlns:a16="http://schemas.microsoft.com/office/drawing/2014/main" id="{3102B72C-57AC-599D-0ADD-1A5E56EB39D5}"/>
              </a:ext>
            </a:extLst>
          </p:cNvPr>
          <p:cNvSpPr txBox="1"/>
          <p:nvPr/>
        </p:nvSpPr>
        <p:spPr>
          <a:xfrm>
            <a:off x="402586" y="2493021"/>
            <a:ext cx="3920840" cy="27597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wrap="square" lIns="25400" tIns="25400" rIns="25400" bIns="254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0" strike="noStrike" dirty="0">
                <a:solidFill>
                  <a:srgbClr val="FFAC64"/>
                </a:solidFill>
                <a:effectLst>
                  <a:outerShdw blurRad="38100" dist="38100" dir="2700000" algn="tl">
                    <a:srgbClr val="000000">
                      <a:alpha val="43137"/>
                    </a:srgbClr>
                  </a:outerShdw>
                </a:effectLst>
                <a:latin typeface="Montserrat" pitchFamily="2" charset="77"/>
              </a:rPr>
              <a:t>Advanced filtering and dashboard panel</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 </a:t>
            </a:r>
            <a:r>
              <a:rPr lang="en-US" sz="1600" i="0" strike="noStrike" dirty="0">
                <a:solidFill>
                  <a:schemeClr val="bg1"/>
                </a:solidFill>
                <a:effectLst/>
                <a:latin typeface="Montserrat" pitchFamily="2" charset="77"/>
              </a:rPr>
              <a:t>Detailed filtering and data visualization</a:t>
            </a:r>
            <a:endParaRPr lang="ru-RU" sz="1600" i="0" strike="noStrike" dirty="0">
              <a:solidFill>
                <a:schemeClr val="bg1"/>
              </a:solidFill>
              <a:effectLst/>
              <a:latin typeface="Montserrat" pitchFamily="2" charset="77"/>
            </a:endParaRPr>
          </a:p>
          <a:p>
            <a:endParaRPr lang="ru-RU" sz="1600" i="0" strike="noStrike" dirty="0">
              <a:solidFill>
                <a:schemeClr val="bg1"/>
              </a:solidFill>
              <a:effectLst/>
              <a:latin typeface="Montserrat" pitchFamily="2" charset="77"/>
            </a:endParaRPr>
          </a:p>
          <a:p>
            <a:r>
              <a:rPr lang="en-US" sz="1600" b="1" i="0" strike="noStrike" dirty="0">
                <a:solidFill>
                  <a:srgbClr val="FFAC64"/>
                </a:solidFill>
                <a:effectLst>
                  <a:outerShdw blurRad="38100" dist="38100" dir="2700000" algn="tl">
                    <a:srgbClr val="000000">
                      <a:alpha val="43137"/>
                    </a:srgbClr>
                  </a:outerShdw>
                </a:effectLst>
                <a:latin typeface="Montserrat" pitchFamily="2" charset="77"/>
              </a:rPr>
              <a:t>Flexible data analysis from various sources</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 </a:t>
            </a:r>
            <a:r>
              <a:rPr lang="en-US" sz="1600" dirty="0">
                <a:solidFill>
                  <a:schemeClr val="bg1"/>
                </a:solidFill>
                <a:latin typeface="Montserrat" pitchFamily="2" charset="77"/>
              </a:rPr>
              <a:t>Ability to combine data from different planning reports</a:t>
            </a:r>
            <a:endParaRPr lang="ru-RU" sz="1600" i="0" strike="noStrike" dirty="0">
              <a:solidFill>
                <a:schemeClr val="bg1"/>
              </a:solidFill>
              <a:effectLst/>
              <a:latin typeface="Montserrat" pitchFamily="2" charset="77"/>
            </a:endParaRPr>
          </a:p>
          <a:p>
            <a:endParaRPr lang="ru-RU" sz="1600" i="0" strike="noStrike" dirty="0">
              <a:solidFill>
                <a:schemeClr val="bg1"/>
              </a:solidFill>
              <a:effectLst/>
              <a:latin typeface="Montserrat" pitchFamily="2" charset="77"/>
            </a:endParaRPr>
          </a:p>
          <a:p>
            <a:r>
              <a:rPr lang="en-US" sz="1600" b="1" i="0" strike="noStrike" dirty="0">
                <a:solidFill>
                  <a:srgbClr val="FFAC64"/>
                </a:solidFill>
                <a:effectLst>
                  <a:outerShdw blurRad="38100" dist="38100" dir="2700000" algn="tl">
                    <a:srgbClr val="000000">
                      <a:alpha val="43137"/>
                    </a:srgbClr>
                  </a:outerShdw>
                </a:effectLst>
                <a:latin typeface="Montserrat" pitchFamily="2" charset="77"/>
              </a:rPr>
              <a:t>Forecast</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a:t>
            </a:r>
            <a:r>
              <a:rPr lang="en-US" sz="1600" i="0" strike="noStrike" dirty="0">
                <a:solidFill>
                  <a:schemeClr val="bg1"/>
                </a:solidFill>
                <a:effectLst/>
                <a:latin typeface="Montserrat" pitchFamily="2" charset="77"/>
              </a:rPr>
              <a:t> Making forecasts and their interaction with other planning reports</a:t>
            </a:r>
            <a:endParaRPr lang="ru-RU" sz="1600" i="0" strike="noStrike" dirty="0">
              <a:solidFill>
                <a:schemeClr val="bg1"/>
              </a:solidFill>
              <a:effectLst/>
              <a:latin typeface="Montserrat" pitchFamily="2" charset="77"/>
            </a:endParaRPr>
          </a:p>
          <a:p>
            <a:endParaRPr lang="ru-RU" sz="1600" i="0" strike="noStrike" dirty="0">
              <a:solidFill>
                <a:schemeClr val="bg1"/>
              </a:solidFill>
              <a:effectLst/>
              <a:latin typeface="Montserrat" pitchFamily="2" charset="77"/>
            </a:endParaRPr>
          </a:p>
        </p:txBody>
      </p:sp>
      <p:pic>
        <p:nvPicPr>
          <p:cNvPr id="5122" name="Picture 2">
            <a:extLst>
              <a:ext uri="{FF2B5EF4-FFF2-40B4-BE49-F238E27FC236}">
                <a16:creationId xmlns:a16="http://schemas.microsoft.com/office/drawing/2014/main" id="{292462FB-3E05-21D6-3E28-32B25DE665D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09858" y="2180883"/>
            <a:ext cx="7425463" cy="3384000"/>
          </a:xfrm>
          <a:prstGeom prst="roundRect">
            <a:avLst>
              <a:gd name="adj" fmla="val 2068"/>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541224247"/>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3">
            <a:extLst>
              <a:ext uri="{FF2B5EF4-FFF2-40B4-BE49-F238E27FC236}">
                <a16:creationId xmlns:a16="http://schemas.microsoft.com/office/drawing/2014/main" id="{96582551-D2FA-3EF9-BA32-4DF9EEB7857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3" name="TextBox 14">
            <a:extLst>
              <a:ext uri="{FF2B5EF4-FFF2-40B4-BE49-F238E27FC236}">
                <a16:creationId xmlns:a16="http://schemas.microsoft.com/office/drawing/2014/main" id="{3102B72C-57AC-599D-0ADD-1A5E56EB39D5}"/>
              </a:ext>
            </a:extLst>
          </p:cNvPr>
          <p:cNvSpPr txBox="1"/>
          <p:nvPr/>
        </p:nvSpPr>
        <p:spPr>
          <a:xfrm>
            <a:off x="448787" y="1576092"/>
            <a:ext cx="3919028" cy="3836948"/>
          </a:xfrm>
          <a:prstGeom prst="rect">
            <a:avLst/>
          </a:prstGeom>
          <a:ln w="12700">
            <a:miter lim="400000"/>
          </a:ln>
          <a:extLst>
            <a:ext uri="{C572A759-6A51-4108-AA02-DFA0A04FC94B}">
              <ma14:wrappingTextBoxFlag xmlns="" xmlns:lc="http://schemas.openxmlformats.org/drawingml/2006/lockedCanva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0" strike="noStrike" dirty="0">
                <a:solidFill>
                  <a:schemeClr val="bg1"/>
                </a:solidFill>
                <a:effectLst/>
                <a:latin typeface="Montserrat" pitchFamily="2" charset="77"/>
              </a:rPr>
              <a:t>Versatility</a:t>
            </a:r>
            <a:r>
              <a:rPr lang="ru-RU" b="1" i="0" strike="noStrike" dirty="0">
                <a:solidFill>
                  <a:schemeClr val="bg1"/>
                </a:solidFill>
                <a:effectLst/>
                <a:latin typeface="Montserrat" pitchFamily="2" charset="77"/>
              </a:rPr>
              <a:t>:</a:t>
            </a:r>
          </a:p>
          <a:p>
            <a:endParaRPr lang="ru-RU" b="1" i="0" strike="noStrike" dirty="0">
              <a:solidFill>
                <a:schemeClr val="bg1"/>
              </a:solidFill>
              <a:effectLst/>
              <a:latin typeface="Montserrat" pitchFamily="2" charset="77"/>
            </a:endParaRPr>
          </a:p>
          <a:p>
            <a:endParaRPr lang="ru-RU" b="1" dirty="0">
              <a:solidFill>
                <a:schemeClr val="bg1"/>
              </a:solidFill>
              <a:latin typeface="Montserrat" pitchFamily="2" charset="77"/>
            </a:endParaRPr>
          </a:p>
          <a:p>
            <a:r>
              <a:rPr lang="en-US" sz="1600" b="1" i="0" strike="noStrike" dirty="0">
                <a:solidFill>
                  <a:srgbClr val="FFAC64"/>
                </a:solidFill>
                <a:effectLst>
                  <a:outerShdw blurRad="38100" dist="38100" dir="2700000" algn="tl">
                    <a:srgbClr val="000000">
                      <a:alpha val="43137"/>
                    </a:srgbClr>
                  </a:outerShdw>
                </a:effectLst>
                <a:latin typeface="Montserrat" pitchFamily="2" charset="77"/>
              </a:rPr>
              <a:t>Flexible adaptation to different industries</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 </a:t>
            </a:r>
            <a:r>
              <a:rPr lang="en-US" sz="1600" dirty="0">
                <a:solidFill>
                  <a:schemeClr val="bg1"/>
                </a:solidFill>
                <a:latin typeface="Montserrat" pitchFamily="2" charset="77"/>
              </a:rPr>
              <a:t>Regardless of whether a company operates in finance, medicine, manufacturing, or commerce, the product provides the ability to adapt to the specific needs and requirements of each industry.</a:t>
            </a:r>
          </a:p>
          <a:p>
            <a:endParaRPr lang="ru-RU" sz="1600" b="1" i="0" strike="noStrike" dirty="0">
              <a:solidFill>
                <a:schemeClr val="bg1"/>
              </a:solidFill>
              <a:effectLst/>
              <a:latin typeface="Montserrat" pitchFamily="2" charset="77"/>
            </a:endParaRPr>
          </a:p>
          <a:p>
            <a:r>
              <a:rPr lang="en-US" sz="1600" b="1" dirty="0">
                <a:solidFill>
                  <a:srgbClr val="FFAC64"/>
                </a:solidFill>
                <a:effectLst>
                  <a:outerShdw blurRad="38100" dist="38100" dir="2700000" algn="tl">
                    <a:srgbClr val="000000">
                      <a:alpha val="43137"/>
                    </a:srgbClr>
                  </a:outerShdw>
                </a:effectLst>
                <a:latin typeface="Montserrat" pitchFamily="2" charset="77"/>
              </a:rPr>
              <a:t>Advanced analytics</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 </a:t>
            </a:r>
          </a:p>
          <a:p>
            <a:r>
              <a:rPr lang="en-US" sz="1600" i="0" strike="noStrike" dirty="0">
                <a:solidFill>
                  <a:schemeClr val="bg1"/>
                </a:solidFill>
                <a:effectLst/>
                <a:latin typeface="Montserrat" pitchFamily="2" charset="77"/>
              </a:rPr>
              <a:t>Ability to operate with big data and to perform </a:t>
            </a:r>
            <a:r>
              <a:rPr lang="en-US" sz="1600" dirty="0">
                <a:solidFill>
                  <a:schemeClr val="bg1"/>
                </a:solidFill>
                <a:latin typeface="Montserrat" pitchFamily="2" charset="77"/>
              </a:rPr>
              <a:t>complex analysis enables companies to make informed strategic decisions.</a:t>
            </a:r>
            <a:endParaRPr lang="ru-RU" u="sng" dirty="0">
              <a:solidFill>
                <a:schemeClr val="bg1"/>
              </a:solidFill>
              <a:latin typeface="Montserrat" pitchFamily="2" charset="77"/>
            </a:endParaRPr>
          </a:p>
        </p:txBody>
      </p:sp>
      <p:sp>
        <p:nvSpPr>
          <p:cNvPr id="2" name="Rectangle: Single Corner Rounded 2">
            <a:extLst>
              <a:ext uri="{FF2B5EF4-FFF2-40B4-BE49-F238E27FC236}">
                <a16:creationId xmlns:a16="http://schemas.microsoft.com/office/drawing/2014/main" id="{2F00289E-553B-28FE-6AED-4E7FE19E3CF7}"/>
              </a:ext>
            </a:extLst>
          </p:cNvPr>
          <p:cNvSpPr/>
          <p:nvPr/>
        </p:nvSpPr>
        <p:spPr>
          <a:xfrm rot="5400000" flipH="1">
            <a:off x="4915168" y="761997"/>
            <a:ext cx="2361670" cy="12192005"/>
          </a:xfrm>
          <a:prstGeom prst="round1Rect">
            <a:avLst>
              <a:gd name="adj" fmla="val 50000"/>
            </a:avLst>
          </a:prstGeom>
          <a:gradFill flip="none" rotWithShape="1">
            <a:gsLst>
              <a:gs pos="0">
                <a:schemeClr val="bg1">
                  <a:alpha val="15000"/>
                </a:schemeClr>
              </a:gs>
              <a:gs pos="100000">
                <a:schemeClr val="bg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411480" tIns="411480" rIns="411480" bIns="411480" rtlCol="0" anchor="ct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D2E4E"/>
                </a:solidFill>
                <a:effectLst/>
                <a:uLnTx/>
                <a:uFillTx/>
                <a:latin typeface="Montserrat" panose="00000500000000000000" pitchFamily="50" charset="-52"/>
                <a:ea typeface="+mn-ea"/>
                <a:cs typeface="+mn-cs"/>
              </a:rPr>
              <a:t> </a:t>
            </a:r>
          </a:p>
        </p:txBody>
      </p:sp>
      <p:pic>
        <p:nvPicPr>
          <p:cNvPr id="6146" name="Picture 2">
            <a:extLst>
              <a:ext uri="{FF2B5EF4-FFF2-40B4-BE49-F238E27FC236}">
                <a16:creationId xmlns:a16="http://schemas.microsoft.com/office/drawing/2014/main" id="{6BC24028-4B86-597D-081C-4B09B6BBD4B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67179" y="2080180"/>
            <a:ext cx="7425463" cy="3384000"/>
          </a:xfrm>
          <a:prstGeom prst="roundRect">
            <a:avLst>
              <a:gd name="adj" fmla="val 2593"/>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7159436"/>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07EF2-A6AA-B8C2-C923-7A86CD1AC6D9}"/>
            </a:ext>
          </a:extLst>
        </p:cNvPr>
        <p:cNvGrpSpPr/>
        <p:nvPr/>
      </p:nvGrpSpPr>
      <p:grpSpPr>
        <a:xfrm>
          <a:off x="0" y="0"/>
          <a:ext cx="0" cy="0"/>
          <a:chOff x="0" y="0"/>
          <a:chExt cx="0" cy="0"/>
        </a:xfrm>
      </p:grpSpPr>
      <p:pic>
        <p:nvPicPr>
          <p:cNvPr id="18" name="Picture 33">
            <a:extLst>
              <a:ext uri="{FF2B5EF4-FFF2-40B4-BE49-F238E27FC236}">
                <a16:creationId xmlns:a16="http://schemas.microsoft.com/office/drawing/2014/main" id="{1B8C470C-9477-B4D7-44C7-E7EC53BACBC3}"/>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3" name="TextBox 14">
            <a:extLst>
              <a:ext uri="{FF2B5EF4-FFF2-40B4-BE49-F238E27FC236}">
                <a16:creationId xmlns:a16="http://schemas.microsoft.com/office/drawing/2014/main" id="{7A354A64-06CF-6B30-26AA-7F532F96D514}"/>
              </a:ext>
            </a:extLst>
          </p:cNvPr>
          <p:cNvSpPr txBox="1"/>
          <p:nvPr/>
        </p:nvSpPr>
        <p:spPr>
          <a:xfrm>
            <a:off x="431032" y="1525915"/>
            <a:ext cx="3919028" cy="3806170"/>
          </a:xfrm>
          <a:prstGeom prst="rect">
            <a:avLst/>
          </a:prstGeom>
          <a:ln w="12700">
            <a:miter lim="400000"/>
          </a:ln>
          <a:extLst>
            <a:ext uri="{C572A759-6A51-4108-AA02-DFA0A04FC94B}">
              <ma14:wrappingTextBoxFlag xmlns="" xmlns:lc="http://schemas.openxmlformats.org/drawingml/2006/lockedCanva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0" strike="noStrike" dirty="0">
                <a:solidFill>
                  <a:schemeClr val="bg1"/>
                </a:solidFill>
                <a:effectLst/>
                <a:latin typeface="Montserrat" pitchFamily="2" charset="77"/>
              </a:rPr>
              <a:t>Versatility</a:t>
            </a:r>
            <a:r>
              <a:rPr lang="ru-RU" b="1" i="0" strike="noStrike" dirty="0">
                <a:solidFill>
                  <a:schemeClr val="bg1"/>
                </a:solidFill>
                <a:effectLst/>
                <a:latin typeface="Montserrat" pitchFamily="2" charset="77"/>
              </a:rPr>
              <a:t>:</a:t>
            </a:r>
          </a:p>
          <a:p>
            <a:endParaRPr lang="ru-RU" b="1" dirty="0">
              <a:solidFill>
                <a:schemeClr val="bg1"/>
              </a:solidFill>
              <a:latin typeface="Montserrat" pitchFamily="2" charset="77"/>
            </a:endParaRPr>
          </a:p>
          <a:p>
            <a:r>
              <a:rPr lang="en-US" sz="1600" b="1" dirty="0">
                <a:solidFill>
                  <a:srgbClr val="FFAC64"/>
                </a:solidFill>
                <a:effectLst>
                  <a:outerShdw blurRad="38100" dist="38100" dir="2700000" algn="tl">
                    <a:srgbClr val="000000">
                      <a:alpha val="43137"/>
                    </a:srgbClr>
                  </a:outerShdw>
                </a:effectLst>
                <a:latin typeface="Montserrat" pitchFamily="2" charset="77"/>
              </a:rPr>
              <a:t>Multi-functional tool for big and small enterprises</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 </a:t>
            </a:r>
            <a:r>
              <a:rPr lang="en-US" sz="1600" dirty="0">
                <a:solidFill>
                  <a:schemeClr val="bg1"/>
                </a:solidFill>
                <a:latin typeface="Montserrat" pitchFamily="2" charset="77"/>
              </a:rPr>
              <a:t>The product provides ability for data management and analytics for various operational scales. It can be used both for SMEs and large corporations. </a:t>
            </a:r>
            <a:endParaRPr lang="en-US" sz="1600" b="1" dirty="0">
              <a:solidFill>
                <a:schemeClr val="bg1"/>
              </a:solidFill>
              <a:latin typeface="Montserrat" pitchFamily="2" charset="77"/>
            </a:endParaRPr>
          </a:p>
          <a:p>
            <a:endParaRPr lang="en-US" sz="1600" b="1" dirty="0">
              <a:solidFill>
                <a:schemeClr val="bg1"/>
              </a:solidFill>
              <a:latin typeface="Montserrat" pitchFamily="2" charset="77"/>
            </a:endParaRPr>
          </a:p>
          <a:p>
            <a:endParaRPr lang="ru-RU" sz="1600" b="1" i="0" strike="noStrike" dirty="0">
              <a:solidFill>
                <a:schemeClr val="bg1"/>
              </a:solidFill>
              <a:effectLst/>
              <a:latin typeface="Montserrat" pitchFamily="2" charset="77"/>
            </a:endParaRPr>
          </a:p>
          <a:p>
            <a:r>
              <a:rPr lang="en-US" sz="1600" b="1" i="0" strike="noStrike" dirty="0">
                <a:solidFill>
                  <a:srgbClr val="FFAC64"/>
                </a:solidFill>
                <a:effectLst>
                  <a:outerShdw blurRad="38100" dist="38100" dir="2700000" algn="tl">
                    <a:srgbClr val="000000">
                      <a:alpha val="43137"/>
                    </a:srgbClr>
                  </a:outerShdw>
                </a:effectLst>
                <a:latin typeface="Montserrat" pitchFamily="2" charset="77"/>
              </a:rPr>
              <a:t>Data processing efficiency</a:t>
            </a:r>
            <a:r>
              <a:rPr lang="ru-RU" sz="1600" b="1" i="0" strike="noStrike" dirty="0">
                <a:solidFill>
                  <a:srgbClr val="FFAC64"/>
                </a:solidFill>
                <a:effectLst>
                  <a:outerShdw blurRad="38100" dist="38100" dir="2700000" algn="tl">
                    <a:srgbClr val="000000">
                      <a:alpha val="43137"/>
                    </a:srgbClr>
                  </a:outerShdw>
                </a:effectLst>
                <a:latin typeface="Montserrat" pitchFamily="2" charset="77"/>
              </a:rPr>
              <a:t>: </a:t>
            </a:r>
          </a:p>
          <a:p>
            <a:r>
              <a:rPr lang="en-US" sz="1600" i="0" strike="noStrike" dirty="0">
                <a:solidFill>
                  <a:schemeClr val="bg1"/>
                </a:solidFill>
                <a:effectLst/>
                <a:latin typeface="Montserrat" pitchFamily="2" charset="77"/>
              </a:rPr>
              <a:t>The product can operate with big data providing fast and efficient analysis which </a:t>
            </a:r>
            <a:r>
              <a:rPr lang="en-US" sz="1600" dirty="0">
                <a:solidFill>
                  <a:schemeClr val="bg1"/>
                </a:solidFill>
                <a:latin typeface="Montserrat" pitchFamily="2" charset="77"/>
              </a:rPr>
              <a:t>can become a</a:t>
            </a:r>
            <a:r>
              <a:rPr lang="en-US" sz="1600" i="0" strike="noStrike" dirty="0">
                <a:solidFill>
                  <a:schemeClr val="bg1"/>
                </a:solidFill>
                <a:effectLst/>
                <a:latin typeface="Montserrat" pitchFamily="2" charset="77"/>
              </a:rPr>
              <a:t> key solution for large corporations with large information volumes. </a:t>
            </a:r>
            <a:endParaRPr lang="ru-RU" u="sng" dirty="0">
              <a:solidFill>
                <a:schemeClr val="bg1"/>
              </a:solidFill>
              <a:latin typeface="Montserrat" pitchFamily="2" charset="77"/>
            </a:endParaRPr>
          </a:p>
        </p:txBody>
      </p:sp>
      <p:sp>
        <p:nvSpPr>
          <p:cNvPr id="2" name="Rectangle: Single Corner Rounded 2">
            <a:extLst>
              <a:ext uri="{FF2B5EF4-FFF2-40B4-BE49-F238E27FC236}">
                <a16:creationId xmlns:a16="http://schemas.microsoft.com/office/drawing/2014/main" id="{387922EB-AD60-ECAB-FEBC-2A88B529CF57}"/>
              </a:ext>
            </a:extLst>
          </p:cNvPr>
          <p:cNvSpPr/>
          <p:nvPr/>
        </p:nvSpPr>
        <p:spPr>
          <a:xfrm rot="5400000" flipH="1">
            <a:off x="4915168" y="761997"/>
            <a:ext cx="2361670" cy="12192005"/>
          </a:xfrm>
          <a:prstGeom prst="round1Rect">
            <a:avLst>
              <a:gd name="adj" fmla="val 50000"/>
            </a:avLst>
          </a:prstGeom>
          <a:gradFill flip="none" rotWithShape="1">
            <a:gsLst>
              <a:gs pos="0">
                <a:schemeClr val="bg1">
                  <a:alpha val="15000"/>
                </a:schemeClr>
              </a:gs>
              <a:gs pos="100000">
                <a:schemeClr val="bg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411480" tIns="411480" rIns="411480" bIns="411480" rtlCol="0" anchor="ctr"/>
          <a:lstStyle/>
          <a:p>
            <a:pPr marL="0" marR="0" lvl="0" indent="0" algn="ctr" defTabSz="914400" rtl="0" eaLnBrk="1" fontAlgn="auto" latinLnBrk="0" hangingPunct="1">
              <a:lnSpc>
                <a:spcPct val="110000"/>
              </a:lnSpc>
              <a:spcBef>
                <a:spcPct val="0"/>
              </a:spcBef>
              <a:spcAft>
                <a:spcPts val="0"/>
              </a:spcAft>
              <a:buClrTx/>
              <a:buSzTx/>
              <a:buFontTx/>
              <a:buNone/>
              <a:tabLst/>
              <a:defRPr/>
            </a:pPr>
            <a:endParaRPr kumimoji="0" lang="en-US" sz="3600" b="0" i="0" u="none" strike="noStrike" kern="1200" cap="none" spc="0" normalizeH="0" baseline="0" noProof="0">
              <a:ln>
                <a:noFill/>
              </a:ln>
              <a:solidFill>
                <a:srgbClr val="0D2E4E"/>
              </a:solidFill>
              <a:effectLst/>
              <a:uLnTx/>
              <a:uFillTx/>
              <a:latin typeface="Montserrat" panose="00000500000000000000" pitchFamily="50" charset="-52"/>
              <a:ea typeface="+mn-ea"/>
              <a:cs typeface="+mn-cs"/>
            </a:endParaRPr>
          </a:p>
        </p:txBody>
      </p:sp>
      <p:pic>
        <p:nvPicPr>
          <p:cNvPr id="8194" name="Picture 2">
            <a:extLst>
              <a:ext uri="{FF2B5EF4-FFF2-40B4-BE49-F238E27FC236}">
                <a16:creationId xmlns:a16="http://schemas.microsoft.com/office/drawing/2014/main" id="{69631242-FB4F-2E08-8896-BA2FBE739D0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58301" y="2213345"/>
            <a:ext cx="7425463" cy="3384000"/>
          </a:xfrm>
          <a:prstGeom prst="roundRect">
            <a:avLst>
              <a:gd name="adj" fmla="val 2331"/>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186823972"/>
      </p:ext>
    </p:extLst>
  </p:cSld>
  <p:clrMapOvr>
    <a:masterClrMapping/>
  </p:clrMapOvr>
  <p:transition spd="slow">
    <p:fade thruBlk="1"/>
  </p:transition>
</p:sld>
</file>

<file path=ppt/theme/theme1.xml><?xml version="1.0" encoding="utf-8"?>
<a:theme xmlns:a="http://schemas.openxmlformats.org/drawingml/2006/main" name="1_Office Theme">
  <a:themeElements>
    <a:clrScheme name="Creatio">
      <a:dk1>
        <a:srgbClr val="000000"/>
      </a:dk1>
      <a:lt1>
        <a:srgbClr val="FFFFFF"/>
      </a:lt1>
      <a:dk2>
        <a:srgbClr val="A7A7A7"/>
      </a:dk2>
      <a:lt2>
        <a:srgbClr val="535353"/>
      </a:lt2>
      <a:accent1>
        <a:srgbClr val="FF4013"/>
      </a:accent1>
      <a:accent2>
        <a:srgbClr val="C3242A"/>
      </a:accent2>
      <a:accent3>
        <a:srgbClr val="0D2E4E"/>
      </a:accent3>
      <a:accent4>
        <a:srgbClr val="1A4580"/>
      </a:accent4>
      <a:accent5>
        <a:srgbClr val="188082"/>
      </a:accent5>
      <a:accent6>
        <a:srgbClr val="0B2D4D"/>
      </a:accent6>
      <a:hlink>
        <a:srgbClr val="0000FF"/>
      </a:hlink>
      <a:folHlink>
        <a:srgbClr val="FF00FF"/>
      </a:folHlink>
    </a:clrScheme>
    <a:fontScheme name="Creatio">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Тема Office">
  <a:themeElements>
    <a:clrScheme name="Creatio">
      <a:dk1>
        <a:srgbClr val="000000"/>
      </a:dk1>
      <a:lt1>
        <a:srgbClr val="FFFFFF"/>
      </a:lt1>
      <a:dk2>
        <a:srgbClr val="A7A7A7"/>
      </a:dk2>
      <a:lt2>
        <a:srgbClr val="535353"/>
      </a:lt2>
      <a:accent1>
        <a:srgbClr val="FF4013"/>
      </a:accent1>
      <a:accent2>
        <a:srgbClr val="C3242A"/>
      </a:accent2>
      <a:accent3>
        <a:srgbClr val="0D2E4E"/>
      </a:accent3>
      <a:accent4>
        <a:srgbClr val="1A4580"/>
      </a:accent4>
      <a:accent5>
        <a:srgbClr val="188082"/>
      </a:accent5>
      <a:accent6>
        <a:srgbClr val="0B2D4D"/>
      </a:accent6>
      <a:hlink>
        <a:srgbClr val="0000FF"/>
      </a:hlink>
      <a:folHlink>
        <a:srgbClr val="FF00FF"/>
      </a:folHlink>
    </a:clrScheme>
    <a:fontScheme name="Creat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1512</Words>
  <Application>Microsoft Office PowerPoint</Application>
  <PresentationFormat>Широкоэкранный</PresentationFormat>
  <Paragraphs>182</Paragraphs>
  <Slides>21</Slides>
  <Notes>21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3</vt:i4>
      </vt:variant>
      <vt:variant>
        <vt:lpstr>Заголовки слайдов</vt:lpstr>
      </vt:variant>
      <vt:variant>
        <vt:i4>21</vt:i4>
      </vt:variant>
    </vt:vector>
  </HeadingPairs>
  <TitlesOfParts>
    <vt:vector size="28" baseType="lpstr">
      <vt:lpstr>Arial</vt:lpstr>
      <vt:lpstr>Calibri</vt:lpstr>
      <vt:lpstr>Calibri Light</vt:lpstr>
      <vt:lpstr>Montserrat</vt:lpstr>
      <vt:lpstr>1_Office Theme</vt:lpstr>
      <vt:lpstr>Office Theme</vt:lpstr>
      <vt:lpstr>4_Тема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Dzhavid Tambakuchi</dc:creator>
  <cp:lastModifiedBy>Nikita Kalinichenko</cp:lastModifiedBy>
  <cp:revision>413</cp:revision>
  <dcterms:created xsi:type="dcterms:W3CDTF">2023-08-29T10:38:26Z</dcterms:created>
  <dcterms:modified xsi:type="dcterms:W3CDTF">2024-02-19T11:33:52Z</dcterms:modified>
</cp:coreProperties>
</file>