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715" r:id="rId3"/>
  </p:sldMasterIdLst>
  <p:notesMasterIdLst>
    <p:notesMasterId r:id="rId18"/>
  </p:notesMasterIdLst>
  <p:sldIdLst>
    <p:sldId id="2142535076" r:id="rId4"/>
    <p:sldId id="2142535124" r:id="rId5"/>
    <p:sldId id="2142535176" r:id="rId6"/>
    <p:sldId id="2142535177" r:id="rId7"/>
    <p:sldId id="2142535179" r:id="rId8"/>
    <p:sldId id="2142535184" r:id="rId9"/>
    <p:sldId id="2142535185" r:id="rId10"/>
    <p:sldId id="2142535189" r:id="rId11"/>
    <p:sldId id="2142535190" r:id="rId12"/>
    <p:sldId id="2142535191" r:id="rId13"/>
    <p:sldId id="2142535192" r:id="rId14"/>
    <p:sldId id="2142535188" r:id="rId15"/>
    <p:sldId id="2142535193" r:id="rId16"/>
    <p:sldId id="21425351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C61"/>
    <a:srgbClr val="FFB900"/>
    <a:srgbClr val="ED7D31"/>
    <a:srgbClr val="FFAC64"/>
    <a:srgbClr val="FE4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39" autoAdjust="0"/>
    <p:restoredTop sz="93602" autoAdjust="0"/>
  </p:normalViewPr>
  <p:slideViewPr>
    <p:cSldViewPr snapToGrid="0">
      <p:cViewPr varScale="1">
        <p:scale>
          <a:sx n="86" d="100"/>
          <a:sy n="86" d="100"/>
        </p:scale>
        <p:origin x="60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09C1A-4C70-480D-8A71-D39DD37E47B6}"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C522E-2723-4DAA-AC1A-62D4A8C7C7F8}" type="slidenum">
              <a:rPr lang="en-US" smtClean="0"/>
              <a:t>‹#›</a:t>
            </a:fld>
            <a:endParaRPr lang="en-US"/>
          </a:p>
        </p:txBody>
      </p:sp>
    </p:spTree>
    <p:extLst>
      <p:ext uri="{BB962C8B-B14F-4D97-AF65-F5344CB8AC3E}">
        <p14:creationId xmlns:p14="http://schemas.microsoft.com/office/powerpoint/2010/main" val="2701117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247440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730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094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71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016129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a:solidFill>
                <a:srgbClr val="000000"/>
              </a:solidFill>
              <a:effectLst/>
              <a:latin typeface="Arial"/>
              <a:cs typeface="Arial"/>
            </a:endParaRPr>
          </a:p>
        </p:txBody>
      </p:sp>
    </p:spTree>
    <p:extLst>
      <p:ext uri="{BB962C8B-B14F-4D97-AF65-F5344CB8AC3E}">
        <p14:creationId xmlns:p14="http://schemas.microsoft.com/office/powerpoint/2010/main" val="138529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66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21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621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503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80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510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a-ET"/>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3E18F-A28D-4CBC-96CA-152BF02D52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61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128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Рисунок 1">
            <a:extLst>
              <a:ext uri="{FF2B5EF4-FFF2-40B4-BE49-F238E27FC236}">
                <a16:creationId xmlns:a16="http://schemas.microsoft.com/office/drawing/2014/main" id="{AED22A7D-371F-2CD9-9A41-20FEDD411A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32"/>
          <a:stretch/>
        </p:blipFill>
        <p:spPr>
          <a:xfrm>
            <a:off x="0" y="0"/>
            <a:ext cx="12192000" cy="6924989"/>
          </a:xfrm>
          <a:prstGeom prst="rect">
            <a:avLst/>
          </a:prstGeom>
        </p:spPr>
      </p:pic>
    </p:spTree>
    <p:extLst>
      <p:ext uri="{BB962C8B-B14F-4D97-AF65-F5344CB8AC3E}">
        <p14:creationId xmlns:p14="http://schemas.microsoft.com/office/powerpoint/2010/main" val="54754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Основная страница" preserve="1">
  <p:cSld name="Основная страница">
    <p:spTree>
      <p:nvGrpSpPr>
        <p:cNvPr id="1" name="Shape 138"/>
        <p:cNvGrpSpPr/>
        <p:nvPr/>
      </p:nvGrpSpPr>
      <p:grpSpPr>
        <a:xfrm>
          <a:off x="0" y="0"/>
          <a:ext cx="0" cy="0"/>
          <a:chOff x="0" y="0"/>
          <a:chExt cx="0" cy="0"/>
        </a:xfrm>
      </p:grpSpPr>
      <p:pic>
        <p:nvPicPr>
          <p:cNvPr id="6" name="Рисунок 2">
            <a:extLst>
              <a:ext uri="{FF2B5EF4-FFF2-40B4-BE49-F238E27FC236}">
                <a16:creationId xmlns:a16="http://schemas.microsoft.com/office/drawing/2014/main" id="{84466836-BB44-E7CB-650E-86C88FA28D17}"/>
              </a:ext>
            </a:extLst>
          </p:cNvPr>
          <p:cNvPicPr>
            <a:picLocks noChangeAspect="1"/>
          </p:cNvPicPr>
          <p:nvPr userDrawn="1"/>
        </p:nvPicPr>
        <p:blipFill>
          <a:blip r:embed="rId2" cstate="screen">
            <a:alphaModFix/>
            <a:extLst>
              <a:ext uri="{BEBA8EAE-BF5A-486C-A8C5-ECC9F3942E4B}">
                <a14:imgProps xmlns:a14="http://schemas.microsoft.com/office/drawing/2010/main">
                  <a14:imgLayer r:embed="rId3">
                    <a14:imgEffect>
                      <a14:artisticBlur/>
                    </a14:imgEffect>
                    <a14:imgEffect>
                      <a14:sharpenSoften amount="-100000"/>
                    </a14:imgEffect>
                  </a14:imgLayer>
                </a14:imgProps>
              </a:ext>
              <a:ext uri="{28A0092B-C50C-407E-A947-70E740481C1C}">
                <a14:useLocalDpi xmlns:a14="http://schemas.microsoft.com/office/drawing/2010/main"/>
              </a:ext>
            </a:extLst>
          </a:blip>
          <a:srcRect l="155" r="155"/>
          <a:stretch/>
        </p:blipFill>
        <p:spPr>
          <a:xfrm>
            <a:off x="0" y="0"/>
            <a:ext cx="12192000" cy="6879336"/>
          </a:xfrm>
          <a:prstGeom prst="rect">
            <a:avLst/>
          </a:prstGeom>
        </p:spPr>
      </p:pic>
    </p:spTree>
    <p:extLst>
      <p:ext uri="{BB962C8B-B14F-4D97-AF65-F5344CB8AC3E}">
        <p14:creationId xmlns:p14="http://schemas.microsoft.com/office/powerpoint/2010/main" val="15421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9852F96-8962-F60F-6D1D-6F818C4B84AB}"/>
              </a:ext>
            </a:extLst>
          </p:cNvPr>
          <p:cNvSpPr/>
          <p:nvPr userDrawn="1"/>
        </p:nvSpPr>
        <p:spPr>
          <a:xfrm rot="16200000">
            <a:off x="10952734" y="829737"/>
            <a:ext cx="1253232" cy="1253232"/>
          </a:xfrm>
          <a:custGeom>
            <a:avLst/>
            <a:gdLst>
              <a:gd name="connsiteX0" fmla="*/ 1102495 w 1111250"/>
              <a:gd name="connsiteY0" fmla="*/ 0 h 1111250"/>
              <a:gd name="connsiteX1" fmla="*/ 1111250 w 1111250"/>
              <a:gd name="connsiteY1" fmla="*/ 0 h 1111250"/>
              <a:gd name="connsiteX2" fmla="*/ 1111250 w 1111250"/>
              <a:gd name="connsiteY2" fmla="*/ 1111250 h 1111250"/>
              <a:gd name="connsiteX3" fmla="*/ 0 w 1111250"/>
              <a:gd name="connsiteY3" fmla="*/ 1111250 h 1111250"/>
              <a:gd name="connsiteX4" fmla="*/ 0 w 1111250"/>
              <a:gd name="connsiteY4" fmla="*/ 1102495 h 1111250"/>
              <a:gd name="connsiteX5" fmla="*/ 47625 w 1111250"/>
              <a:gd name="connsiteY5" fmla="*/ 1104900 h 1111250"/>
              <a:gd name="connsiteX6" fmla="*/ 1104900 w 1111250"/>
              <a:gd name="connsiteY6" fmla="*/ 47625 h 11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250" h="1111250">
                <a:moveTo>
                  <a:pt x="1102495" y="0"/>
                </a:moveTo>
                <a:lnTo>
                  <a:pt x="1111250" y="0"/>
                </a:lnTo>
                <a:lnTo>
                  <a:pt x="1111250" y="1111250"/>
                </a:lnTo>
                <a:lnTo>
                  <a:pt x="0" y="1111250"/>
                </a:lnTo>
                <a:lnTo>
                  <a:pt x="0" y="1102495"/>
                </a:lnTo>
                <a:lnTo>
                  <a:pt x="47625" y="1104900"/>
                </a:lnTo>
                <a:cubicBezTo>
                  <a:pt x="631542" y="1104900"/>
                  <a:pt x="1104900" y="631542"/>
                  <a:pt x="1104900" y="47625"/>
                </a:cubicBezTo>
                <a:close/>
              </a:path>
            </a:pathLst>
          </a:custGeom>
          <a:solidFill>
            <a:srgbClr val="FF4013"/>
          </a:solidFill>
          <a:ln w="12700">
            <a:noFill/>
            <a:miter lim="400000"/>
          </a:ln>
        </p:spPr>
        <p:txBody>
          <a:bodyPr lIns="33867" tIns="33867" rIns="33867" bIns="33867" anchor="ctr"/>
          <a:lstStyle/>
          <a:p>
            <a:pPr marL="0" marR="0" lvl="0" indent="0" algn="l" defTabSz="154775" rtl="0" eaLnBrk="1" fontAlgn="auto" latinLnBrk="0" hangingPunct="1">
              <a:lnSpc>
                <a:spcPct val="100000"/>
              </a:lnSpc>
              <a:spcBef>
                <a:spcPts val="0"/>
              </a:spcBef>
              <a:spcAft>
                <a:spcPts val="0"/>
              </a:spcAft>
              <a:buClr>
                <a:srgbClr val="000000"/>
              </a:buClr>
              <a:buSzTx/>
              <a:buFontTx/>
              <a:buNone/>
              <a:tabLst/>
              <a:defRPr/>
            </a:pPr>
            <a:endParaRPr kumimoji="0" lang="en-US" sz="601" b="0" i="0" u="none" strike="noStrike" kern="0" cap="none" spc="0" normalizeH="0" baseline="0" noProof="0">
              <a:ln>
                <a:noFill/>
              </a:ln>
              <a:solidFill>
                <a:srgbClr val="FFFFFF"/>
              </a:solidFill>
              <a:effectLst/>
              <a:uLnTx/>
              <a:uFillTx/>
              <a:latin typeface="Montserrat"/>
              <a:ea typeface="+mn-ea"/>
              <a:cs typeface="Arial"/>
              <a:sym typeface="Arial"/>
            </a:endParaRPr>
          </a:p>
        </p:txBody>
      </p:sp>
      <p:sp>
        <p:nvSpPr>
          <p:cNvPr id="4" name="Rectangle 3">
            <a:extLst>
              <a:ext uri="{FF2B5EF4-FFF2-40B4-BE49-F238E27FC236}">
                <a16:creationId xmlns:a16="http://schemas.microsoft.com/office/drawing/2014/main" id="{8024A3E6-0842-323A-1D61-2DA2EF7CF7B1}"/>
              </a:ext>
            </a:extLst>
          </p:cNvPr>
          <p:cNvSpPr/>
          <p:nvPr userDrawn="1"/>
        </p:nvSpPr>
        <p:spPr>
          <a:xfrm>
            <a:off x="-1" y="0"/>
            <a:ext cx="12205967" cy="838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3" descr="Picture 93">
            <a:extLst>
              <a:ext uri="{FF2B5EF4-FFF2-40B4-BE49-F238E27FC236}">
                <a16:creationId xmlns:a16="http://schemas.microsoft.com/office/drawing/2014/main" id="{13505534-3968-B0C4-399E-D0020A2E49D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459954" y="317231"/>
            <a:ext cx="998629" cy="292369"/>
          </a:xfrm>
          <a:prstGeom prst="rect">
            <a:avLst/>
          </a:prstGeom>
          <a:ln w="12700">
            <a:miter lim="400000"/>
          </a:ln>
        </p:spPr>
      </p:pic>
    </p:spTree>
    <p:extLst>
      <p:ext uri="{BB962C8B-B14F-4D97-AF65-F5344CB8AC3E}">
        <p14:creationId xmlns:p14="http://schemas.microsoft.com/office/powerpoint/2010/main" val="2999320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 name="Рисунок 2">
            <a:extLst>
              <a:ext uri="{FF2B5EF4-FFF2-40B4-BE49-F238E27FC236}">
                <a16:creationId xmlns:a16="http://schemas.microsoft.com/office/drawing/2014/main" id="{876777BE-609E-1F4D-97B3-8FE97926FC88}"/>
              </a:ext>
            </a:extLst>
          </p:cNvPr>
          <p:cNvPicPr>
            <a:picLocks noChangeAspect="1"/>
          </p:cNvPicPr>
          <p:nvPr userDrawn="1"/>
        </p:nvPicPr>
        <p:blipFill>
          <a:blip r:embed="rId2" cstate="screen">
            <a:alphaModFix/>
            <a:extLst>
              <a:ext uri="{BEBA8EAE-BF5A-486C-A8C5-ECC9F3942E4B}">
                <a14:imgProps xmlns:a14="http://schemas.microsoft.com/office/drawing/2010/main">
                  <a14:imgLayer r:embed="rId3">
                    <a14:imgEffect>
                      <a14:artisticBlur/>
                    </a14:imgEffect>
                    <a14:imgEffect>
                      <a14:sharpenSoften amount="-100000"/>
                    </a14:imgEffect>
                  </a14:imgLayer>
                </a14:imgProps>
              </a:ext>
              <a:ext uri="{28A0092B-C50C-407E-A947-70E740481C1C}">
                <a14:useLocalDpi xmlns:a14="http://schemas.microsoft.com/office/drawing/2010/main"/>
              </a:ext>
            </a:extLst>
          </a:blip>
          <a:srcRect l="155" r="155"/>
          <a:stretch/>
        </p:blipFill>
        <p:spPr>
          <a:xfrm>
            <a:off x="0" y="0"/>
            <a:ext cx="12192000" cy="6879336"/>
          </a:xfrm>
          <a:prstGeom prst="rect">
            <a:avLst/>
          </a:prstGeom>
        </p:spPr>
      </p:pic>
    </p:spTree>
    <p:extLst>
      <p:ext uri="{BB962C8B-B14F-4D97-AF65-F5344CB8AC3E}">
        <p14:creationId xmlns:p14="http://schemas.microsoft.com/office/powerpoint/2010/main" val="13954571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1" y="5929933"/>
            <a:ext cx="10985501" cy="318489"/>
          </a:xfrm>
          <a:prstGeom prst="rect">
            <a:avLst/>
          </a:prstGeom>
        </p:spPr>
        <p:txBody>
          <a:bodyPr lIns="45719" tIns="45719" rIns="45719" bIns="45719"/>
          <a:lstStyle>
            <a:lvl1pPr marL="0" indent="0" defTabSz="41274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9" y="1287497"/>
            <a:ext cx="10985503" cy="2324100"/>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0673" y="3611597"/>
            <a:ext cx="10985500" cy="952500"/>
          </a:xfrm>
          <a:prstGeom prst="rect">
            <a:avLst/>
          </a:prstGeom>
        </p:spPr>
        <p:txBody>
          <a:bodyPr/>
          <a:lstStyle>
            <a:lvl1pPr marL="0" indent="0" defTabSz="412740">
              <a:lnSpc>
                <a:spcPct val="100000"/>
              </a:lnSpc>
              <a:spcBef>
                <a:spcPts val="0"/>
              </a:spcBef>
              <a:buSzTx/>
              <a:buNone/>
              <a:defRPr sz="2751" b="1"/>
            </a:lvl1pPr>
            <a:lvl2pPr marL="0" indent="228594" defTabSz="412740">
              <a:lnSpc>
                <a:spcPct val="100000"/>
              </a:lnSpc>
              <a:spcBef>
                <a:spcPts val="0"/>
              </a:spcBef>
              <a:buSzTx/>
              <a:buNone/>
              <a:defRPr sz="2751" b="1"/>
            </a:lvl2pPr>
            <a:lvl3pPr marL="0" indent="457189" defTabSz="412740">
              <a:lnSpc>
                <a:spcPct val="100000"/>
              </a:lnSpc>
              <a:spcBef>
                <a:spcPts val="0"/>
              </a:spcBef>
              <a:buSzTx/>
              <a:buNone/>
              <a:defRPr sz="2751" b="1"/>
            </a:lvl3pPr>
            <a:lvl4pPr marL="0" indent="685783" defTabSz="412740">
              <a:lnSpc>
                <a:spcPct val="100000"/>
              </a:lnSpc>
              <a:spcBef>
                <a:spcPts val="0"/>
              </a:spcBef>
              <a:buSzTx/>
              <a:buNone/>
              <a:defRPr sz="2751" b="1"/>
            </a:lvl4pPr>
            <a:lvl5pPr marL="0" indent="914377" defTabSz="412740">
              <a:lnSpc>
                <a:spcPct val="100000"/>
              </a:lnSpc>
              <a:spcBef>
                <a:spcPts val="0"/>
              </a:spcBef>
              <a:buSzTx/>
              <a:buNone/>
              <a:defRPr sz="2751"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800" b="0" i="0" u="none" strike="noStrike" kern="1200" cap="none" spc="0" normalizeH="0" baseline="0" noProof="0">
                <a:ln>
                  <a:noFill/>
                </a:ln>
                <a:solidFill>
                  <a:srgbClr val="000000"/>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srgbClr val="000000"/>
              </a:solidFill>
              <a:effectLst/>
              <a:uLnTx/>
              <a:uFillTx/>
              <a:latin typeface="Montserrat"/>
              <a:ea typeface="+mn-ea"/>
              <a:cs typeface="+mn-cs"/>
            </a:endParaRPr>
          </a:p>
        </p:txBody>
      </p:sp>
    </p:spTree>
    <p:extLst>
      <p:ext uri="{BB962C8B-B14F-4D97-AF65-F5344CB8AC3E}">
        <p14:creationId xmlns:p14="http://schemas.microsoft.com/office/powerpoint/2010/main" val="393728624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435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AF10-802F-6EA7-0019-3DBDD5E2F0C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C0CFB076-0F79-E1AF-8449-F95B07849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7385B23F-3252-B4D5-DB96-500929D46B32}"/>
              </a:ext>
            </a:extLst>
          </p:cNvPr>
          <p:cNvSpPr>
            <a:spLocks noGrp="1"/>
          </p:cNvSpPr>
          <p:nvPr>
            <p:ph type="dt" sz="half" idx="10"/>
          </p:nvPr>
        </p:nvSpPr>
        <p:spPr/>
        <p:txBody>
          <a:bodyPr/>
          <a:lstStyle/>
          <a:p>
            <a:fld id="{0DFB292B-A17E-9141-9309-05B197FD5B4B}" type="datetimeFigureOut">
              <a:rPr lang="x-none" smtClean="0"/>
              <a:t>01.03.2024</a:t>
            </a:fld>
            <a:endParaRPr lang="x-none"/>
          </a:p>
        </p:txBody>
      </p:sp>
      <p:sp>
        <p:nvSpPr>
          <p:cNvPr id="5" name="Footer Placeholder 4">
            <a:extLst>
              <a:ext uri="{FF2B5EF4-FFF2-40B4-BE49-F238E27FC236}">
                <a16:creationId xmlns:a16="http://schemas.microsoft.com/office/drawing/2014/main" id="{BBDDCA33-9D2B-56D7-2D48-10FC4933530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419CD7F-BA61-6A9F-6827-A572BCC71F4C}"/>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220192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B99F9-D8DF-EB95-8554-FA9B13E0802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269BCC46-6AE2-C23C-8BA1-3900834EB1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F65EF59D-2FC4-6D8A-C4D0-CDF82038C601}"/>
              </a:ext>
            </a:extLst>
          </p:cNvPr>
          <p:cNvSpPr>
            <a:spLocks noGrp="1"/>
          </p:cNvSpPr>
          <p:nvPr>
            <p:ph type="dt" sz="half" idx="10"/>
          </p:nvPr>
        </p:nvSpPr>
        <p:spPr/>
        <p:txBody>
          <a:bodyPr/>
          <a:lstStyle/>
          <a:p>
            <a:fld id="{0DFB292B-A17E-9141-9309-05B197FD5B4B}" type="datetimeFigureOut">
              <a:rPr lang="x-none" smtClean="0"/>
              <a:t>01.03.2024</a:t>
            </a:fld>
            <a:endParaRPr lang="x-none"/>
          </a:p>
        </p:txBody>
      </p:sp>
      <p:sp>
        <p:nvSpPr>
          <p:cNvPr id="5" name="Footer Placeholder 4">
            <a:extLst>
              <a:ext uri="{FF2B5EF4-FFF2-40B4-BE49-F238E27FC236}">
                <a16:creationId xmlns:a16="http://schemas.microsoft.com/office/drawing/2014/main" id="{56D90F7B-0DE3-7C3F-7D45-D408BA9ECCD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071313C-0C60-C185-1EEC-F84C6AB10AB9}"/>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2210400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8B6A-7DCA-2B67-04FE-CCFCB2DF87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500FEF34-C629-8EF2-40D4-DAAA894537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99CDDB1-2007-6AEC-9573-4D37E58BE469}"/>
              </a:ext>
            </a:extLst>
          </p:cNvPr>
          <p:cNvSpPr>
            <a:spLocks noGrp="1"/>
          </p:cNvSpPr>
          <p:nvPr>
            <p:ph type="dt" sz="half" idx="10"/>
          </p:nvPr>
        </p:nvSpPr>
        <p:spPr/>
        <p:txBody>
          <a:bodyPr/>
          <a:lstStyle/>
          <a:p>
            <a:fld id="{0DFB292B-A17E-9141-9309-05B197FD5B4B}" type="datetimeFigureOut">
              <a:rPr lang="x-none" smtClean="0"/>
              <a:t>01.03.2024</a:t>
            </a:fld>
            <a:endParaRPr lang="x-none"/>
          </a:p>
        </p:txBody>
      </p:sp>
      <p:sp>
        <p:nvSpPr>
          <p:cNvPr id="5" name="Footer Placeholder 4">
            <a:extLst>
              <a:ext uri="{FF2B5EF4-FFF2-40B4-BE49-F238E27FC236}">
                <a16:creationId xmlns:a16="http://schemas.microsoft.com/office/drawing/2014/main" id="{2CF2B8EA-C270-C9EC-46DA-90F052E3EC1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681E208-318B-13F3-7AD6-EEF3DFDECB4E}"/>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3934324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0AE5-7E1B-0D25-5A1D-A7DFA9AAA61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10CB9CED-6552-B38C-584F-A5203238CB8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E25F5639-6203-147D-4FE6-8E902B5D6EF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38918F39-9677-0F27-16E3-01444EDA6189}"/>
              </a:ext>
            </a:extLst>
          </p:cNvPr>
          <p:cNvSpPr>
            <a:spLocks noGrp="1"/>
          </p:cNvSpPr>
          <p:nvPr>
            <p:ph type="dt" sz="half" idx="10"/>
          </p:nvPr>
        </p:nvSpPr>
        <p:spPr/>
        <p:txBody>
          <a:bodyPr/>
          <a:lstStyle/>
          <a:p>
            <a:fld id="{0DFB292B-A17E-9141-9309-05B197FD5B4B}" type="datetimeFigureOut">
              <a:rPr lang="x-none" smtClean="0"/>
              <a:t>01.03.2024</a:t>
            </a:fld>
            <a:endParaRPr lang="x-none"/>
          </a:p>
        </p:txBody>
      </p:sp>
      <p:sp>
        <p:nvSpPr>
          <p:cNvPr id="6" name="Footer Placeholder 5">
            <a:extLst>
              <a:ext uri="{FF2B5EF4-FFF2-40B4-BE49-F238E27FC236}">
                <a16:creationId xmlns:a16="http://schemas.microsoft.com/office/drawing/2014/main" id="{21DF6E70-82F2-BED3-BF51-401C7AD8879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DD096C0-62D1-3B2E-B1DB-50673EADD77A}"/>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133825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291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83C05-84F8-01CA-54A4-1D600DF334D5}"/>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FE6A6A47-01F4-C679-9178-3237905C2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8314AE0-2359-6CDC-CF40-A83E49E4C07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0FBC7556-5266-C7F0-5F1E-8FCAF5445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EE03225-4B9F-308A-F431-6D1E6B653BA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EB23B176-F3CB-E939-D8D0-5D0EA23D478F}"/>
              </a:ext>
            </a:extLst>
          </p:cNvPr>
          <p:cNvSpPr>
            <a:spLocks noGrp="1"/>
          </p:cNvSpPr>
          <p:nvPr>
            <p:ph type="dt" sz="half" idx="10"/>
          </p:nvPr>
        </p:nvSpPr>
        <p:spPr/>
        <p:txBody>
          <a:bodyPr/>
          <a:lstStyle/>
          <a:p>
            <a:fld id="{0DFB292B-A17E-9141-9309-05B197FD5B4B}" type="datetimeFigureOut">
              <a:rPr lang="x-none" smtClean="0"/>
              <a:t>01.03.2024</a:t>
            </a:fld>
            <a:endParaRPr lang="x-none"/>
          </a:p>
        </p:txBody>
      </p:sp>
      <p:sp>
        <p:nvSpPr>
          <p:cNvPr id="8" name="Footer Placeholder 7">
            <a:extLst>
              <a:ext uri="{FF2B5EF4-FFF2-40B4-BE49-F238E27FC236}">
                <a16:creationId xmlns:a16="http://schemas.microsoft.com/office/drawing/2014/main" id="{A5806B9D-0ED3-D2B9-F6AD-0917A325FAC0}"/>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EA4A63FC-0B8A-1A5E-6828-1524556122A0}"/>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1969883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1D333-F58E-A93D-810A-C537D3AE5B5A}"/>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DEFD8D3D-4C09-867B-63BA-37258AA00904}"/>
              </a:ext>
            </a:extLst>
          </p:cNvPr>
          <p:cNvSpPr>
            <a:spLocks noGrp="1"/>
          </p:cNvSpPr>
          <p:nvPr>
            <p:ph type="dt" sz="half" idx="10"/>
          </p:nvPr>
        </p:nvSpPr>
        <p:spPr/>
        <p:txBody>
          <a:bodyPr/>
          <a:lstStyle/>
          <a:p>
            <a:fld id="{0DFB292B-A17E-9141-9309-05B197FD5B4B}" type="datetimeFigureOut">
              <a:rPr lang="x-none" smtClean="0"/>
              <a:t>01.03.2024</a:t>
            </a:fld>
            <a:endParaRPr lang="x-none"/>
          </a:p>
        </p:txBody>
      </p:sp>
      <p:sp>
        <p:nvSpPr>
          <p:cNvPr id="4" name="Footer Placeholder 3">
            <a:extLst>
              <a:ext uri="{FF2B5EF4-FFF2-40B4-BE49-F238E27FC236}">
                <a16:creationId xmlns:a16="http://schemas.microsoft.com/office/drawing/2014/main" id="{D058181B-FEEB-62C6-0D16-95821A56A61E}"/>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D3957823-B813-2BD7-7D27-7AF3E32F21D6}"/>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1911637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B2F12-4781-01E5-1116-832E8F3E7A8A}"/>
              </a:ext>
            </a:extLst>
          </p:cNvPr>
          <p:cNvSpPr>
            <a:spLocks noGrp="1"/>
          </p:cNvSpPr>
          <p:nvPr>
            <p:ph type="dt" sz="half" idx="10"/>
          </p:nvPr>
        </p:nvSpPr>
        <p:spPr/>
        <p:txBody>
          <a:bodyPr/>
          <a:lstStyle/>
          <a:p>
            <a:fld id="{0DFB292B-A17E-9141-9309-05B197FD5B4B}" type="datetimeFigureOut">
              <a:rPr lang="x-none" smtClean="0"/>
              <a:t>01.03.2024</a:t>
            </a:fld>
            <a:endParaRPr lang="x-none"/>
          </a:p>
        </p:txBody>
      </p:sp>
      <p:sp>
        <p:nvSpPr>
          <p:cNvPr id="3" name="Footer Placeholder 2">
            <a:extLst>
              <a:ext uri="{FF2B5EF4-FFF2-40B4-BE49-F238E27FC236}">
                <a16:creationId xmlns:a16="http://schemas.microsoft.com/office/drawing/2014/main" id="{3F22F750-13BD-95EE-17B3-A3E5C80937F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3B5646AD-A83B-F78E-2677-EC3E7E6BE647}"/>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1865130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827C-9C65-FFFF-9DAD-E2A08A3592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C1B6885F-3D04-B294-F83F-F23A7B53B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3018DF7C-B05F-EC57-8CFA-73B53F0B7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B47492-CE05-3BD6-769C-24E3558791AC}"/>
              </a:ext>
            </a:extLst>
          </p:cNvPr>
          <p:cNvSpPr>
            <a:spLocks noGrp="1"/>
          </p:cNvSpPr>
          <p:nvPr>
            <p:ph type="dt" sz="half" idx="10"/>
          </p:nvPr>
        </p:nvSpPr>
        <p:spPr/>
        <p:txBody>
          <a:bodyPr/>
          <a:lstStyle/>
          <a:p>
            <a:fld id="{0DFB292B-A17E-9141-9309-05B197FD5B4B}" type="datetimeFigureOut">
              <a:rPr lang="x-none" smtClean="0"/>
              <a:t>01.03.2024</a:t>
            </a:fld>
            <a:endParaRPr lang="x-none"/>
          </a:p>
        </p:txBody>
      </p:sp>
      <p:sp>
        <p:nvSpPr>
          <p:cNvPr id="6" name="Footer Placeholder 5">
            <a:extLst>
              <a:ext uri="{FF2B5EF4-FFF2-40B4-BE49-F238E27FC236}">
                <a16:creationId xmlns:a16="http://schemas.microsoft.com/office/drawing/2014/main" id="{B63F911A-44A9-0096-79AC-4554EAF2765C}"/>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333150D5-3416-5441-ACE6-4251420EF468}"/>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3964896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0BCB-8367-8C53-C272-02F8A70ADD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3F183AC3-908B-1F0F-0F2D-4985EACC2A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96CEE9CB-C44E-B577-4295-48E974D84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C310B7-36D5-9D16-CBA1-EEF22AF9C462}"/>
              </a:ext>
            </a:extLst>
          </p:cNvPr>
          <p:cNvSpPr>
            <a:spLocks noGrp="1"/>
          </p:cNvSpPr>
          <p:nvPr>
            <p:ph type="dt" sz="half" idx="10"/>
          </p:nvPr>
        </p:nvSpPr>
        <p:spPr/>
        <p:txBody>
          <a:bodyPr/>
          <a:lstStyle/>
          <a:p>
            <a:fld id="{0DFB292B-A17E-9141-9309-05B197FD5B4B}" type="datetimeFigureOut">
              <a:rPr lang="x-none" smtClean="0"/>
              <a:t>01.03.2024</a:t>
            </a:fld>
            <a:endParaRPr lang="x-none"/>
          </a:p>
        </p:txBody>
      </p:sp>
      <p:sp>
        <p:nvSpPr>
          <p:cNvPr id="6" name="Footer Placeholder 5">
            <a:extLst>
              <a:ext uri="{FF2B5EF4-FFF2-40B4-BE49-F238E27FC236}">
                <a16:creationId xmlns:a16="http://schemas.microsoft.com/office/drawing/2014/main" id="{580DFDF1-CBF6-07B4-00FE-1734C2D69A2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6FED082-5E87-CCAB-9EFC-FEBA61914C4F}"/>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1701055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1606-7DC3-B2D1-BD15-DF12A038E3D7}"/>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BBF75DE3-55C5-787D-4B51-9DBFBAB269B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3DEF7116-CB0A-FF62-1DFD-9B4CFB6F5130}"/>
              </a:ext>
            </a:extLst>
          </p:cNvPr>
          <p:cNvSpPr>
            <a:spLocks noGrp="1"/>
          </p:cNvSpPr>
          <p:nvPr>
            <p:ph type="dt" sz="half" idx="10"/>
          </p:nvPr>
        </p:nvSpPr>
        <p:spPr/>
        <p:txBody>
          <a:bodyPr/>
          <a:lstStyle/>
          <a:p>
            <a:fld id="{0DFB292B-A17E-9141-9309-05B197FD5B4B}" type="datetimeFigureOut">
              <a:rPr lang="x-none" smtClean="0"/>
              <a:t>01.03.2024</a:t>
            </a:fld>
            <a:endParaRPr lang="x-none"/>
          </a:p>
        </p:txBody>
      </p:sp>
      <p:sp>
        <p:nvSpPr>
          <p:cNvPr id="5" name="Footer Placeholder 4">
            <a:extLst>
              <a:ext uri="{FF2B5EF4-FFF2-40B4-BE49-F238E27FC236}">
                <a16:creationId xmlns:a16="http://schemas.microsoft.com/office/drawing/2014/main" id="{C908D85A-A7CB-8F35-24A5-7D5F0B45D48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50A89CA-8ED1-56B7-619B-050BA203560B}"/>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3229994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AFBAAD-CA56-BFA0-1AD4-62399967322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6F2B0EDE-9417-C459-93E4-FFCD5F199D7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395EF255-19F0-B9CD-F5A2-154ADC677B7A}"/>
              </a:ext>
            </a:extLst>
          </p:cNvPr>
          <p:cNvSpPr>
            <a:spLocks noGrp="1"/>
          </p:cNvSpPr>
          <p:nvPr>
            <p:ph type="dt" sz="half" idx="10"/>
          </p:nvPr>
        </p:nvSpPr>
        <p:spPr/>
        <p:txBody>
          <a:bodyPr/>
          <a:lstStyle/>
          <a:p>
            <a:fld id="{0DFB292B-A17E-9141-9309-05B197FD5B4B}" type="datetimeFigureOut">
              <a:rPr lang="x-none" smtClean="0"/>
              <a:t>01.03.2024</a:t>
            </a:fld>
            <a:endParaRPr lang="x-none"/>
          </a:p>
        </p:txBody>
      </p:sp>
      <p:sp>
        <p:nvSpPr>
          <p:cNvPr id="5" name="Footer Placeholder 4">
            <a:extLst>
              <a:ext uri="{FF2B5EF4-FFF2-40B4-BE49-F238E27FC236}">
                <a16:creationId xmlns:a16="http://schemas.microsoft.com/office/drawing/2014/main" id="{A0302DF8-BE89-CA22-25A9-AB818B81B57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F735776-20FE-6EC7-DDD3-9DA43F51A8B1}"/>
              </a:ext>
            </a:extLst>
          </p:cNvPr>
          <p:cNvSpPr>
            <a:spLocks noGrp="1"/>
          </p:cNvSpPr>
          <p:nvPr>
            <p:ph type="sldNum" sz="quarter" idx="12"/>
          </p:nvPr>
        </p:nvSpPr>
        <p:spPr/>
        <p:txBody>
          <a:bodyPr/>
          <a:lstStyle/>
          <a:p>
            <a:fld id="{27A7CABA-C417-9D44-B1CA-9C44599B0053}" type="slidenum">
              <a:rPr lang="x-none" smtClean="0"/>
              <a:t>‹#›</a:t>
            </a:fld>
            <a:endParaRPr lang="x-none"/>
          </a:p>
        </p:txBody>
      </p:sp>
    </p:spTree>
    <p:extLst>
      <p:ext uri="{BB962C8B-B14F-4D97-AF65-F5344CB8AC3E}">
        <p14:creationId xmlns:p14="http://schemas.microsoft.com/office/powerpoint/2010/main" val="4076833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F54E508-0A6A-DC14-7ADE-85B175E78B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06" y="0"/>
            <a:ext cx="12258812" cy="6895582"/>
          </a:xfrm>
          <a:prstGeom prst="rect">
            <a:avLst/>
          </a:prstGeom>
        </p:spPr>
      </p:pic>
      <p:pic>
        <p:nvPicPr>
          <p:cNvPr id="6" name="Picture 93" descr="Picture 93">
            <a:extLst>
              <a:ext uri="{FF2B5EF4-FFF2-40B4-BE49-F238E27FC236}">
                <a16:creationId xmlns:a16="http://schemas.microsoft.com/office/drawing/2014/main" id="{54E02693-BDC3-F281-2CB0-67D9E8F52478}"/>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59954" y="317231"/>
            <a:ext cx="998629" cy="292369"/>
          </a:xfrm>
          <a:prstGeom prst="rect">
            <a:avLst/>
          </a:prstGeom>
          <a:ln w="12700">
            <a:miter lim="400000"/>
          </a:ln>
        </p:spPr>
      </p:pic>
    </p:spTree>
    <p:extLst>
      <p:ext uri="{BB962C8B-B14F-4D97-AF65-F5344CB8AC3E}">
        <p14:creationId xmlns:p14="http://schemas.microsoft.com/office/powerpoint/2010/main" val="42591781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314A3A3-8C31-4FA4-91E5-0A26DB175931}"/>
              </a:ext>
            </a:extLst>
          </p:cNvPr>
          <p:cNvSpPr/>
          <p:nvPr userDrawn="1"/>
        </p:nvSpPr>
        <p:spPr>
          <a:xfrm>
            <a:off x="11080749" y="5746749"/>
            <a:ext cx="1111251" cy="1111251"/>
          </a:xfrm>
          <a:custGeom>
            <a:avLst/>
            <a:gdLst>
              <a:gd name="connsiteX0" fmla="*/ 1102495 w 1111250"/>
              <a:gd name="connsiteY0" fmla="*/ 0 h 1111250"/>
              <a:gd name="connsiteX1" fmla="*/ 1111250 w 1111250"/>
              <a:gd name="connsiteY1" fmla="*/ 0 h 1111250"/>
              <a:gd name="connsiteX2" fmla="*/ 1111250 w 1111250"/>
              <a:gd name="connsiteY2" fmla="*/ 1111250 h 1111250"/>
              <a:gd name="connsiteX3" fmla="*/ 0 w 1111250"/>
              <a:gd name="connsiteY3" fmla="*/ 1111250 h 1111250"/>
              <a:gd name="connsiteX4" fmla="*/ 0 w 1111250"/>
              <a:gd name="connsiteY4" fmla="*/ 1102495 h 1111250"/>
              <a:gd name="connsiteX5" fmla="*/ 47625 w 1111250"/>
              <a:gd name="connsiteY5" fmla="*/ 1104900 h 1111250"/>
              <a:gd name="connsiteX6" fmla="*/ 1104900 w 1111250"/>
              <a:gd name="connsiteY6" fmla="*/ 47625 h 11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250" h="1111250">
                <a:moveTo>
                  <a:pt x="1102495" y="0"/>
                </a:moveTo>
                <a:lnTo>
                  <a:pt x="1111250" y="0"/>
                </a:lnTo>
                <a:lnTo>
                  <a:pt x="1111250" y="1111250"/>
                </a:lnTo>
                <a:lnTo>
                  <a:pt x="0" y="1111250"/>
                </a:lnTo>
                <a:lnTo>
                  <a:pt x="0" y="1102495"/>
                </a:lnTo>
                <a:lnTo>
                  <a:pt x="47625" y="1104900"/>
                </a:lnTo>
                <a:cubicBezTo>
                  <a:pt x="631542" y="1104900"/>
                  <a:pt x="1104900" y="631542"/>
                  <a:pt x="1104900" y="47625"/>
                </a:cubicBezTo>
                <a:close/>
              </a:path>
            </a:pathLst>
          </a:custGeom>
          <a:solidFill>
            <a:srgbClr val="FF4013"/>
          </a:solidFill>
          <a:ln w="12700">
            <a:noFill/>
            <a:miter lim="400000"/>
          </a:ln>
        </p:spPr>
        <p:txBody>
          <a:bodyPr lIns="25400" tIns="25400" rIns="25400" bIns="25400" anchor="ctr"/>
          <a:lstStyle/>
          <a:p>
            <a:pPr marL="0" marR="0" lvl="0" indent="0" algn="l" defTabSz="116084" rtl="0" eaLnBrk="1" fontAlgn="auto" latinLnBrk="0" hangingPunct="1">
              <a:lnSpc>
                <a:spcPct val="100000"/>
              </a:lnSpc>
              <a:spcBef>
                <a:spcPts val="0"/>
              </a:spcBef>
              <a:spcAft>
                <a:spcPts val="0"/>
              </a:spcAft>
              <a:buClr>
                <a:srgbClr val="000000"/>
              </a:buClr>
              <a:buSzTx/>
              <a:buFontTx/>
              <a:buNone/>
              <a:tabLst/>
              <a:defRPr/>
            </a:pPr>
            <a:endParaRPr kumimoji="0" lang="en-US" sz="451" b="0" i="0" u="none" strike="noStrike" kern="0" cap="none" spc="0" normalizeH="0" baseline="0" noProof="0">
              <a:ln>
                <a:noFill/>
              </a:ln>
              <a:solidFill>
                <a:srgbClr val="FFFFFF"/>
              </a:solidFill>
              <a:effectLst/>
              <a:uLnTx/>
              <a:uFillTx/>
              <a:latin typeface="Montserrat"/>
              <a:ea typeface="+mn-ea"/>
              <a:cs typeface="Arial"/>
              <a:sym typeface="Arial"/>
            </a:endParaRPr>
          </a:p>
        </p:txBody>
      </p:sp>
    </p:spTree>
    <p:extLst>
      <p:ext uri="{BB962C8B-B14F-4D97-AF65-F5344CB8AC3E}">
        <p14:creationId xmlns:p14="http://schemas.microsoft.com/office/powerpoint/2010/main" val="88823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298314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F54E508-0A6A-DC14-7ADE-85B175E78B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06" y="0"/>
            <a:ext cx="12258812" cy="6895582"/>
          </a:xfrm>
          <a:prstGeom prst="rect">
            <a:avLst/>
          </a:prstGeom>
        </p:spPr>
      </p:pic>
      <p:pic>
        <p:nvPicPr>
          <p:cNvPr id="6" name="Picture 93" descr="Picture 93">
            <a:extLst>
              <a:ext uri="{FF2B5EF4-FFF2-40B4-BE49-F238E27FC236}">
                <a16:creationId xmlns:a16="http://schemas.microsoft.com/office/drawing/2014/main" id="{54E02693-BDC3-F281-2CB0-67D9E8F52478}"/>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59954" y="317231"/>
            <a:ext cx="998629" cy="292369"/>
          </a:xfrm>
          <a:prstGeom prst="rect">
            <a:avLst/>
          </a:prstGeom>
          <a:ln w="12700">
            <a:miter lim="400000"/>
          </a:ln>
        </p:spPr>
      </p:pic>
    </p:spTree>
    <p:extLst>
      <p:ext uri="{BB962C8B-B14F-4D97-AF65-F5344CB8AC3E}">
        <p14:creationId xmlns:p14="http://schemas.microsoft.com/office/powerpoint/2010/main" val="461654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2_Заголовок и объект">
  <p:cSld name="12_Заголовок и объект">
    <p:bg>
      <p:bgPr>
        <a:solidFill>
          <a:schemeClr val="accent1"/>
        </a:solidFill>
        <a:effectLst/>
      </p:bgPr>
    </p:bg>
    <p:spTree>
      <p:nvGrpSpPr>
        <p:cNvPr id="1" name="Shape 130"/>
        <p:cNvGrpSpPr/>
        <p:nvPr/>
      </p:nvGrpSpPr>
      <p:grpSpPr>
        <a:xfrm>
          <a:off x="0" y="0"/>
          <a:ext cx="0" cy="0"/>
          <a:chOff x="0" y="0"/>
          <a:chExt cx="0" cy="0"/>
        </a:xfrm>
      </p:grpSpPr>
    </p:spTree>
    <p:extLst>
      <p:ext uri="{BB962C8B-B14F-4D97-AF65-F5344CB8AC3E}">
        <p14:creationId xmlns:p14="http://schemas.microsoft.com/office/powerpoint/2010/main" val="305401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57"/>
        <p:cNvGrpSpPr/>
        <p:nvPr/>
      </p:nvGrpSpPr>
      <p:grpSpPr>
        <a:xfrm>
          <a:off x="0" y="0"/>
          <a:ext cx="0" cy="0"/>
          <a:chOff x="0" y="0"/>
          <a:chExt cx="0" cy="0"/>
        </a:xfrm>
      </p:grpSpPr>
      <p:sp>
        <p:nvSpPr>
          <p:cNvPr id="158" name="Google Shape;158;p38"/>
          <p:cNvSpPr/>
          <p:nvPr/>
        </p:nvSpPr>
        <p:spPr>
          <a:xfrm>
            <a:off x="0" y="0"/>
            <a:ext cx="12192000" cy="68580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rgbClr val="FFFFFF"/>
              </a:solidFill>
              <a:latin typeface="Montserrat" panose="00000500000000000000" pitchFamily="2" charset="-52"/>
              <a:ea typeface="Arial"/>
              <a:cs typeface="Arial"/>
              <a:sym typeface="Arial"/>
            </a:endParaRPr>
          </a:p>
        </p:txBody>
      </p:sp>
      <p:sp>
        <p:nvSpPr>
          <p:cNvPr id="3" name="Rectangle 2">
            <a:extLst>
              <a:ext uri="{FF2B5EF4-FFF2-40B4-BE49-F238E27FC236}">
                <a16:creationId xmlns:a16="http://schemas.microsoft.com/office/drawing/2014/main" id="{70BC5232-B058-43AA-9D50-7D74D8B695E4}"/>
              </a:ext>
            </a:extLst>
          </p:cNvPr>
          <p:cNvSpPr/>
          <p:nvPr userDrawn="1"/>
        </p:nvSpPr>
        <p:spPr>
          <a:xfrm>
            <a:off x="2" y="0"/>
            <a:ext cx="12254292" cy="6858000"/>
          </a:xfrm>
          <a:prstGeom prst="rect">
            <a:avLst/>
          </a:prstGeom>
          <a:gradFill flip="none" rotWithShape="1">
            <a:gsLst>
              <a:gs pos="0">
                <a:srgbClr val="002570"/>
              </a:gs>
              <a:gs pos="100000">
                <a:srgbClr val="07254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ontserrat" panose="00000500000000000000" pitchFamily="2" charset="-52"/>
            </a:endParaRPr>
          </a:p>
        </p:txBody>
      </p:sp>
      <p:grpSp>
        <p:nvGrpSpPr>
          <p:cNvPr id="4" name="Graphic 27">
            <a:extLst>
              <a:ext uri="{FF2B5EF4-FFF2-40B4-BE49-F238E27FC236}">
                <a16:creationId xmlns:a16="http://schemas.microsoft.com/office/drawing/2014/main" id="{6C7F5905-FB15-4AB7-83B2-827356EE4C05}"/>
              </a:ext>
            </a:extLst>
          </p:cNvPr>
          <p:cNvGrpSpPr/>
          <p:nvPr userDrawn="1"/>
        </p:nvGrpSpPr>
        <p:grpSpPr>
          <a:xfrm>
            <a:off x="9898233" y="-1841148"/>
            <a:ext cx="3985651" cy="3985651"/>
            <a:chOff x="-974558" y="4105332"/>
            <a:chExt cx="2129024" cy="2129024"/>
          </a:xfrm>
          <a:effectLst>
            <a:outerShdw blurRad="203200" dist="38100" dir="5400000" sx="104000" sy="104000" algn="t" rotWithShape="0">
              <a:prstClr val="black">
                <a:alpha val="0"/>
              </a:prstClr>
            </a:outerShdw>
          </a:effectLst>
        </p:grpSpPr>
        <p:sp>
          <p:nvSpPr>
            <p:cNvPr id="5" name="Graphic 27">
              <a:extLst>
                <a:ext uri="{FF2B5EF4-FFF2-40B4-BE49-F238E27FC236}">
                  <a16:creationId xmlns:a16="http://schemas.microsoft.com/office/drawing/2014/main" id="{2CD374E6-D16A-43D5-8115-2D9E042B5629}"/>
                </a:ext>
              </a:extLst>
            </p:cNvPr>
            <p:cNvSpPr/>
            <p:nvPr/>
          </p:nvSpPr>
          <p:spPr>
            <a:xfrm>
              <a:off x="-974558" y="4105332"/>
              <a:ext cx="2129024" cy="2129024"/>
            </a:xfrm>
            <a:custGeom>
              <a:avLst/>
              <a:gdLst>
                <a:gd name="connsiteX0" fmla="*/ 0 w 2129024"/>
                <a:gd name="connsiteY0" fmla="*/ 0 h 2129024"/>
                <a:gd name="connsiteX1" fmla="*/ 0 w 2129024"/>
                <a:gd name="connsiteY1" fmla="*/ 2129024 h 2129024"/>
                <a:gd name="connsiteX2" fmla="*/ 23356 w 2129024"/>
                <a:gd name="connsiteY2" fmla="*/ 2129024 h 2129024"/>
                <a:gd name="connsiteX3" fmla="*/ 2129024 w 2129024"/>
                <a:gd name="connsiteY3" fmla="*/ 2129024 h 2129024"/>
                <a:gd name="connsiteX4" fmla="*/ 2129024 w 2129024"/>
                <a:gd name="connsiteY4" fmla="*/ 0 h 2129024"/>
                <a:gd name="connsiteX5" fmla="*/ 0 w 2129024"/>
                <a:gd name="connsiteY5" fmla="*/ 0 h 2129024"/>
                <a:gd name="connsiteX6" fmla="*/ 342091 w 2129024"/>
                <a:gd name="connsiteY6" fmla="*/ 1786475 h 2129024"/>
                <a:gd name="connsiteX7" fmla="*/ 342091 w 2129024"/>
                <a:gd name="connsiteY7" fmla="*/ 342091 h 2129024"/>
                <a:gd name="connsiteX8" fmla="*/ 1786475 w 2129024"/>
                <a:gd name="connsiteY8" fmla="*/ 342091 h 2129024"/>
                <a:gd name="connsiteX9" fmla="*/ 1786475 w 2129024"/>
                <a:gd name="connsiteY9" fmla="*/ 1786475 h 2129024"/>
                <a:gd name="connsiteX10" fmla="*/ 342091 w 2129024"/>
                <a:gd name="connsiteY10" fmla="*/ 1786475 h 212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9024" h="2129024">
                  <a:moveTo>
                    <a:pt x="0" y="0"/>
                  </a:moveTo>
                  <a:lnTo>
                    <a:pt x="0" y="2129024"/>
                  </a:lnTo>
                  <a:lnTo>
                    <a:pt x="23356" y="2129024"/>
                  </a:lnTo>
                  <a:lnTo>
                    <a:pt x="2129024" y="2129024"/>
                  </a:lnTo>
                  <a:lnTo>
                    <a:pt x="2129024" y="0"/>
                  </a:lnTo>
                  <a:lnTo>
                    <a:pt x="0" y="0"/>
                  </a:lnTo>
                  <a:close/>
                  <a:moveTo>
                    <a:pt x="342091" y="1786475"/>
                  </a:moveTo>
                  <a:lnTo>
                    <a:pt x="342091" y="342091"/>
                  </a:lnTo>
                  <a:lnTo>
                    <a:pt x="1786475" y="342091"/>
                  </a:lnTo>
                  <a:lnTo>
                    <a:pt x="1786475" y="1786475"/>
                  </a:lnTo>
                  <a:lnTo>
                    <a:pt x="342091" y="1786475"/>
                  </a:lnTo>
                  <a:close/>
                </a:path>
              </a:pathLst>
            </a:custGeom>
            <a:solidFill>
              <a:srgbClr val="002E8C"/>
            </a:solidFill>
            <a:ln w="4568" cap="flat">
              <a:noFill/>
              <a:prstDash val="solid"/>
              <a:miter/>
            </a:ln>
          </p:spPr>
          <p:txBody>
            <a:bodyPr rtlCol="0" anchor="ctr"/>
            <a:lstStyle/>
            <a:p>
              <a:endParaRPr lang="en-US" sz="1400">
                <a:latin typeface="Montserrat" panose="00000500000000000000" pitchFamily="2" charset="-52"/>
              </a:endParaRPr>
            </a:p>
          </p:txBody>
        </p:sp>
        <p:sp>
          <p:nvSpPr>
            <p:cNvPr id="6" name="Graphic 27">
              <a:extLst>
                <a:ext uri="{FF2B5EF4-FFF2-40B4-BE49-F238E27FC236}">
                  <a16:creationId xmlns:a16="http://schemas.microsoft.com/office/drawing/2014/main" id="{914D0F30-94C6-4066-B4D4-CF93E60320B7}"/>
                </a:ext>
              </a:extLst>
            </p:cNvPr>
            <p:cNvSpPr/>
            <p:nvPr/>
          </p:nvSpPr>
          <p:spPr>
            <a:xfrm>
              <a:off x="811917" y="4105332"/>
              <a:ext cx="342548" cy="2129024"/>
            </a:xfrm>
            <a:custGeom>
              <a:avLst/>
              <a:gdLst>
                <a:gd name="connsiteX0" fmla="*/ 0 w 342548"/>
                <a:gd name="connsiteY0" fmla="*/ 1786475 h 2129024"/>
                <a:gd name="connsiteX1" fmla="*/ 342549 w 342548"/>
                <a:gd name="connsiteY1" fmla="*/ 2129024 h 2129024"/>
                <a:gd name="connsiteX2" fmla="*/ 342549 w 342548"/>
                <a:gd name="connsiteY2" fmla="*/ 0 h 2129024"/>
                <a:gd name="connsiteX3" fmla="*/ 0 w 342548"/>
                <a:gd name="connsiteY3" fmla="*/ 342091 h 2129024"/>
              </a:gdLst>
              <a:ahLst/>
              <a:cxnLst>
                <a:cxn ang="0">
                  <a:pos x="connsiteX0" y="connsiteY0"/>
                </a:cxn>
                <a:cxn ang="0">
                  <a:pos x="connsiteX1" y="connsiteY1"/>
                </a:cxn>
                <a:cxn ang="0">
                  <a:pos x="connsiteX2" y="connsiteY2"/>
                </a:cxn>
                <a:cxn ang="0">
                  <a:pos x="connsiteX3" y="connsiteY3"/>
                </a:cxn>
              </a:cxnLst>
              <a:rect l="l" t="t" r="r" b="b"/>
              <a:pathLst>
                <a:path w="342548" h="2129024">
                  <a:moveTo>
                    <a:pt x="0" y="1786475"/>
                  </a:moveTo>
                  <a:lnTo>
                    <a:pt x="342549" y="2129024"/>
                  </a:lnTo>
                  <a:lnTo>
                    <a:pt x="342549" y="0"/>
                  </a:lnTo>
                  <a:lnTo>
                    <a:pt x="0" y="342091"/>
                  </a:lnTo>
                  <a:close/>
                </a:path>
              </a:pathLst>
            </a:custGeom>
            <a:solidFill>
              <a:srgbClr val="00297A"/>
            </a:solidFill>
            <a:ln w="4568" cap="flat">
              <a:noFill/>
              <a:prstDash val="solid"/>
              <a:miter/>
            </a:ln>
          </p:spPr>
          <p:txBody>
            <a:bodyPr rtlCol="0" anchor="ctr"/>
            <a:lstStyle/>
            <a:p>
              <a:endParaRPr lang="en-US" sz="1400">
                <a:latin typeface="Montserrat" panose="00000500000000000000" pitchFamily="2" charset="-52"/>
              </a:endParaRPr>
            </a:p>
          </p:txBody>
        </p:sp>
        <p:sp>
          <p:nvSpPr>
            <p:cNvPr id="7" name="Graphic 27">
              <a:extLst>
                <a:ext uri="{FF2B5EF4-FFF2-40B4-BE49-F238E27FC236}">
                  <a16:creationId xmlns:a16="http://schemas.microsoft.com/office/drawing/2014/main" id="{A26F3F73-502F-41AA-B39A-26D382301C6B}"/>
                </a:ext>
              </a:extLst>
            </p:cNvPr>
            <p:cNvSpPr/>
            <p:nvPr/>
          </p:nvSpPr>
          <p:spPr>
            <a:xfrm>
              <a:off x="-974558" y="4105332"/>
              <a:ext cx="342090" cy="2129024"/>
            </a:xfrm>
            <a:custGeom>
              <a:avLst/>
              <a:gdLst>
                <a:gd name="connsiteX0" fmla="*/ 342091 w 342090"/>
                <a:gd name="connsiteY0" fmla="*/ 342091 h 2129024"/>
                <a:gd name="connsiteX1" fmla="*/ 0 w 342090"/>
                <a:gd name="connsiteY1" fmla="*/ 0 h 2129024"/>
                <a:gd name="connsiteX2" fmla="*/ 0 w 342090"/>
                <a:gd name="connsiteY2" fmla="*/ 2129024 h 2129024"/>
                <a:gd name="connsiteX3" fmla="*/ 23356 w 342090"/>
                <a:gd name="connsiteY3" fmla="*/ 2129024 h 2129024"/>
                <a:gd name="connsiteX4" fmla="*/ 342091 w 342090"/>
                <a:gd name="connsiteY4" fmla="*/ 1786475 h 212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090" h="2129024">
                  <a:moveTo>
                    <a:pt x="342091" y="342091"/>
                  </a:moveTo>
                  <a:lnTo>
                    <a:pt x="0" y="0"/>
                  </a:lnTo>
                  <a:lnTo>
                    <a:pt x="0" y="2129024"/>
                  </a:lnTo>
                  <a:lnTo>
                    <a:pt x="23356" y="2129024"/>
                  </a:lnTo>
                  <a:lnTo>
                    <a:pt x="342091" y="1786475"/>
                  </a:lnTo>
                  <a:close/>
                </a:path>
              </a:pathLst>
            </a:custGeom>
            <a:solidFill>
              <a:srgbClr val="00297A"/>
            </a:solidFill>
            <a:ln w="4568" cap="flat">
              <a:noFill/>
              <a:prstDash val="solid"/>
              <a:miter/>
            </a:ln>
          </p:spPr>
          <p:txBody>
            <a:bodyPr rtlCol="0" anchor="ctr"/>
            <a:lstStyle/>
            <a:p>
              <a:endParaRPr lang="en-US" sz="1400">
                <a:latin typeface="Montserrat" panose="00000500000000000000" pitchFamily="2" charset="-52"/>
              </a:endParaRPr>
            </a:p>
          </p:txBody>
        </p:sp>
      </p:grpSp>
      <p:grpSp>
        <p:nvGrpSpPr>
          <p:cNvPr id="8" name="Graphic 26">
            <a:extLst>
              <a:ext uri="{FF2B5EF4-FFF2-40B4-BE49-F238E27FC236}">
                <a16:creationId xmlns:a16="http://schemas.microsoft.com/office/drawing/2014/main" id="{B22FF9AE-921B-4637-AC46-5B4D758E55BB}"/>
              </a:ext>
            </a:extLst>
          </p:cNvPr>
          <p:cNvGrpSpPr/>
          <p:nvPr userDrawn="1"/>
        </p:nvGrpSpPr>
        <p:grpSpPr>
          <a:xfrm rot="13500000">
            <a:off x="-4924679" y="-469883"/>
            <a:ext cx="8225636" cy="8227304"/>
            <a:chOff x="-3391824" y="294376"/>
            <a:chExt cx="4940860" cy="4941862"/>
          </a:xfrm>
          <a:effectLst>
            <a:outerShdw blurRad="546100" dist="38100" algn="t" rotWithShape="0">
              <a:prstClr val="black">
                <a:alpha val="28000"/>
              </a:prstClr>
            </a:outerShdw>
          </a:effectLst>
        </p:grpSpPr>
        <p:sp>
          <p:nvSpPr>
            <p:cNvPr id="9" name="Graphic 26">
              <a:extLst>
                <a:ext uri="{FF2B5EF4-FFF2-40B4-BE49-F238E27FC236}">
                  <a16:creationId xmlns:a16="http://schemas.microsoft.com/office/drawing/2014/main" id="{15CEC784-EAD4-4ABA-81D8-06A11CF6E1A5}"/>
                </a:ext>
              </a:extLst>
            </p:cNvPr>
            <p:cNvSpPr/>
            <p:nvPr/>
          </p:nvSpPr>
          <p:spPr>
            <a:xfrm>
              <a:off x="-3391824" y="294376"/>
              <a:ext cx="4940860" cy="4941862"/>
            </a:xfrm>
            <a:custGeom>
              <a:avLst/>
              <a:gdLst>
                <a:gd name="connsiteX0" fmla="*/ 2470430 w 4940860"/>
                <a:gd name="connsiteY0" fmla="*/ 0 h 4941862"/>
                <a:gd name="connsiteX1" fmla="*/ 1336397 w 4940860"/>
                <a:gd name="connsiteY1" fmla="*/ 275494 h 4941862"/>
                <a:gd name="connsiteX2" fmla="*/ 0 w 4940860"/>
                <a:gd name="connsiteY2" fmla="*/ 2470430 h 4941862"/>
                <a:gd name="connsiteX3" fmla="*/ 1336397 w 4940860"/>
                <a:gd name="connsiteY3" fmla="*/ 4666368 h 4941862"/>
                <a:gd name="connsiteX4" fmla="*/ 2470430 w 4940860"/>
                <a:gd name="connsiteY4" fmla="*/ 4941863 h 4941862"/>
                <a:gd name="connsiteX5" fmla="*/ 4940861 w 4940860"/>
                <a:gd name="connsiteY5" fmla="*/ 2471432 h 4941862"/>
                <a:gd name="connsiteX6" fmla="*/ 2470430 w 4940860"/>
                <a:gd name="connsiteY6" fmla="*/ 0 h 4941862"/>
                <a:gd name="connsiteX7" fmla="*/ 3727685 w 4940860"/>
                <a:gd name="connsiteY7" fmla="*/ 3646540 h 4941862"/>
                <a:gd name="connsiteX8" fmla="*/ 2470430 w 4940860"/>
                <a:gd name="connsiteY8" fmla="*/ 4192519 h 4941862"/>
                <a:gd name="connsiteX9" fmla="*/ 748342 w 4940860"/>
                <a:gd name="connsiteY9" fmla="*/ 2470430 h 4941862"/>
                <a:gd name="connsiteX10" fmla="*/ 2470430 w 4940860"/>
                <a:gd name="connsiteY10" fmla="*/ 748342 h 4941862"/>
                <a:gd name="connsiteX11" fmla="*/ 3727685 w 4940860"/>
                <a:gd name="connsiteY11" fmla="*/ 1294321 h 4941862"/>
                <a:gd name="connsiteX12" fmla="*/ 4191517 w 4940860"/>
                <a:gd name="connsiteY12" fmla="*/ 2470430 h 4941862"/>
                <a:gd name="connsiteX13" fmla="*/ 3727685 w 4940860"/>
                <a:gd name="connsiteY13" fmla="*/ 3646540 h 494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0860" h="4941862">
                  <a:moveTo>
                    <a:pt x="2470430" y="0"/>
                  </a:moveTo>
                  <a:cubicBezTo>
                    <a:pt x="2061697" y="0"/>
                    <a:pt x="1676006" y="99178"/>
                    <a:pt x="1336397" y="275494"/>
                  </a:cubicBezTo>
                  <a:cubicBezTo>
                    <a:pt x="542974" y="686231"/>
                    <a:pt x="0" y="1514716"/>
                    <a:pt x="0" y="2470430"/>
                  </a:cubicBezTo>
                  <a:cubicBezTo>
                    <a:pt x="0" y="3426144"/>
                    <a:pt x="542974" y="4254630"/>
                    <a:pt x="1336397" y="4666368"/>
                  </a:cubicBezTo>
                  <a:cubicBezTo>
                    <a:pt x="1676006" y="4841683"/>
                    <a:pt x="2061697" y="4941863"/>
                    <a:pt x="2470430" y="4941863"/>
                  </a:cubicBezTo>
                  <a:cubicBezTo>
                    <a:pt x="3834877" y="4941863"/>
                    <a:pt x="4940861" y="3835879"/>
                    <a:pt x="4940861" y="2471432"/>
                  </a:cubicBezTo>
                  <a:cubicBezTo>
                    <a:pt x="4940861" y="1106985"/>
                    <a:pt x="3834877" y="0"/>
                    <a:pt x="2470430" y="0"/>
                  </a:cubicBezTo>
                  <a:close/>
                  <a:moveTo>
                    <a:pt x="3727685" y="3646540"/>
                  </a:moveTo>
                  <a:cubicBezTo>
                    <a:pt x="3413121" y="3982141"/>
                    <a:pt x="2966320" y="4192519"/>
                    <a:pt x="2470430" y="4192519"/>
                  </a:cubicBezTo>
                  <a:cubicBezTo>
                    <a:pt x="1519725" y="4192519"/>
                    <a:pt x="748342" y="3422137"/>
                    <a:pt x="748342" y="2470430"/>
                  </a:cubicBezTo>
                  <a:cubicBezTo>
                    <a:pt x="748342" y="1518724"/>
                    <a:pt x="1519725" y="748342"/>
                    <a:pt x="2470430" y="748342"/>
                  </a:cubicBezTo>
                  <a:cubicBezTo>
                    <a:pt x="2966320" y="748342"/>
                    <a:pt x="3414123" y="958719"/>
                    <a:pt x="3727685" y="1294321"/>
                  </a:cubicBezTo>
                  <a:cubicBezTo>
                    <a:pt x="4015201" y="1601873"/>
                    <a:pt x="4191517" y="2015615"/>
                    <a:pt x="4191517" y="2470430"/>
                  </a:cubicBezTo>
                  <a:cubicBezTo>
                    <a:pt x="4191517" y="2925246"/>
                    <a:pt x="4016202" y="3338988"/>
                    <a:pt x="3727685" y="3646540"/>
                  </a:cubicBezTo>
                  <a:close/>
                </a:path>
              </a:pathLst>
            </a:custGeom>
            <a:solidFill>
              <a:srgbClr val="002E8C"/>
            </a:solidFill>
            <a:ln w="10008" cap="flat">
              <a:noFill/>
              <a:prstDash val="solid"/>
              <a:miter/>
            </a:ln>
          </p:spPr>
          <p:txBody>
            <a:bodyPr rtlCol="0" anchor="ctr"/>
            <a:lstStyle/>
            <a:p>
              <a:endParaRPr lang="en-US" sz="1400">
                <a:latin typeface="Montserrat" panose="00000500000000000000" pitchFamily="2" charset="-52"/>
              </a:endParaRPr>
            </a:p>
          </p:txBody>
        </p:sp>
        <p:sp>
          <p:nvSpPr>
            <p:cNvPr id="10" name="Graphic 26">
              <a:extLst>
                <a:ext uri="{FF2B5EF4-FFF2-40B4-BE49-F238E27FC236}">
                  <a16:creationId xmlns:a16="http://schemas.microsoft.com/office/drawing/2014/main" id="{270F9150-7B2E-4AEA-9563-6DD6A644405E}"/>
                </a:ext>
              </a:extLst>
            </p:cNvPr>
            <p:cNvSpPr/>
            <p:nvPr/>
          </p:nvSpPr>
          <p:spPr>
            <a:xfrm>
              <a:off x="-3391824" y="518778"/>
              <a:ext cx="3727685" cy="4493057"/>
            </a:xfrm>
            <a:custGeom>
              <a:avLst/>
              <a:gdLst>
                <a:gd name="connsiteX0" fmla="*/ 3727685 w 3727685"/>
                <a:gd name="connsiteY0" fmla="*/ 3422137 h 4493057"/>
                <a:gd name="connsiteX1" fmla="*/ 2470430 w 3727685"/>
                <a:gd name="connsiteY1" fmla="*/ 3968116 h 4493057"/>
                <a:gd name="connsiteX2" fmla="*/ 748342 w 3727685"/>
                <a:gd name="connsiteY2" fmla="*/ 2246028 h 4493057"/>
                <a:gd name="connsiteX3" fmla="*/ 2470430 w 3727685"/>
                <a:gd name="connsiteY3" fmla="*/ 523940 h 4493057"/>
                <a:gd name="connsiteX4" fmla="*/ 3727685 w 3727685"/>
                <a:gd name="connsiteY4" fmla="*/ 1069919 h 4493057"/>
                <a:gd name="connsiteX5" fmla="*/ 1814254 w 3727685"/>
                <a:gd name="connsiteY5" fmla="*/ 0 h 4493057"/>
                <a:gd name="connsiteX6" fmla="*/ 1337398 w 3727685"/>
                <a:gd name="connsiteY6" fmla="*/ 51092 h 4493057"/>
                <a:gd name="connsiteX7" fmla="*/ 0 w 3727685"/>
                <a:gd name="connsiteY7" fmla="*/ 2246028 h 4493057"/>
                <a:gd name="connsiteX8" fmla="*/ 1336397 w 3727685"/>
                <a:gd name="connsiteY8" fmla="*/ 4441966 h 4493057"/>
                <a:gd name="connsiteX9" fmla="*/ 1813252 w 3727685"/>
                <a:gd name="connsiteY9" fmla="*/ 4493058 h 4493057"/>
                <a:gd name="connsiteX10" fmla="*/ 3727685 w 3727685"/>
                <a:gd name="connsiteY10" fmla="*/ 3422137 h 44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7685" h="4493057">
                  <a:moveTo>
                    <a:pt x="3727685" y="3422137"/>
                  </a:moveTo>
                  <a:cubicBezTo>
                    <a:pt x="3413121" y="3757739"/>
                    <a:pt x="2966320" y="3968116"/>
                    <a:pt x="2470430" y="3968116"/>
                  </a:cubicBezTo>
                  <a:cubicBezTo>
                    <a:pt x="1519725" y="3968116"/>
                    <a:pt x="748342" y="3197735"/>
                    <a:pt x="748342" y="2246028"/>
                  </a:cubicBezTo>
                  <a:cubicBezTo>
                    <a:pt x="748342" y="1294321"/>
                    <a:pt x="1519725" y="523940"/>
                    <a:pt x="2470430" y="523940"/>
                  </a:cubicBezTo>
                  <a:cubicBezTo>
                    <a:pt x="2966320" y="523940"/>
                    <a:pt x="3414123" y="734317"/>
                    <a:pt x="3727685" y="1069919"/>
                  </a:cubicBezTo>
                  <a:cubicBezTo>
                    <a:pt x="3332977" y="427767"/>
                    <a:pt x="2623705" y="0"/>
                    <a:pt x="1814254" y="0"/>
                  </a:cubicBezTo>
                  <a:cubicBezTo>
                    <a:pt x="1650961" y="0"/>
                    <a:pt x="1490673" y="18032"/>
                    <a:pt x="1337398" y="51092"/>
                  </a:cubicBezTo>
                  <a:cubicBezTo>
                    <a:pt x="542974" y="461828"/>
                    <a:pt x="0" y="1290314"/>
                    <a:pt x="0" y="2246028"/>
                  </a:cubicBezTo>
                  <a:cubicBezTo>
                    <a:pt x="0" y="3201742"/>
                    <a:pt x="542974" y="4030228"/>
                    <a:pt x="1336397" y="4441966"/>
                  </a:cubicBezTo>
                  <a:cubicBezTo>
                    <a:pt x="1489672" y="4475026"/>
                    <a:pt x="1649959" y="4493058"/>
                    <a:pt x="1813252" y="4493058"/>
                  </a:cubicBezTo>
                  <a:cubicBezTo>
                    <a:pt x="2623705" y="4493058"/>
                    <a:pt x="3332977" y="4064289"/>
                    <a:pt x="3727685" y="3422137"/>
                  </a:cubicBezTo>
                  <a:close/>
                </a:path>
              </a:pathLst>
            </a:custGeom>
            <a:solidFill>
              <a:srgbClr val="00297A"/>
            </a:solidFill>
            <a:ln w="10008" cap="flat">
              <a:noFill/>
              <a:prstDash val="solid"/>
              <a:miter/>
            </a:ln>
          </p:spPr>
          <p:txBody>
            <a:bodyPr rtlCol="0" anchor="ctr"/>
            <a:lstStyle/>
            <a:p>
              <a:endParaRPr lang="en-US" sz="1400">
                <a:latin typeface="Montserrat" panose="00000500000000000000" pitchFamily="2" charset="-52"/>
              </a:endParaRPr>
            </a:p>
          </p:txBody>
        </p:sp>
      </p:grpSp>
      <p:sp>
        <p:nvSpPr>
          <p:cNvPr id="11" name="Rectangle 10">
            <a:extLst>
              <a:ext uri="{FF2B5EF4-FFF2-40B4-BE49-F238E27FC236}">
                <a16:creationId xmlns:a16="http://schemas.microsoft.com/office/drawing/2014/main" id="{D0F08919-A517-48BB-A7FD-1DCF1CFE76EB}"/>
              </a:ext>
            </a:extLst>
          </p:cNvPr>
          <p:cNvSpPr/>
          <p:nvPr userDrawn="1"/>
        </p:nvSpPr>
        <p:spPr>
          <a:xfrm>
            <a:off x="1" y="0"/>
            <a:ext cx="12254292" cy="6858000"/>
          </a:xfrm>
          <a:prstGeom prst="rect">
            <a:avLst/>
          </a:prstGeom>
          <a:gradFill flip="none" rotWithShape="1">
            <a:gsLst>
              <a:gs pos="0">
                <a:srgbClr val="002570">
                  <a:alpha val="0"/>
                </a:srgbClr>
              </a:gs>
              <a:gs pos="100000">
                <a:srgbClr val="07254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ontserrat" panose="00000500000000000000" pitchFamily="2" charset="-52"/>
            </a:endParaRPr>
          </a:p>
        </p:txBody>
      </p:sp>
      <p:pic>
        <p:nvPicPr>
          <p:cNvPr id="12" name="Picture 11">
            <a:extLst>
              <a:ext uri="{FF2B5EF4-FFF2-40B4-BE49-F238E27FC236}">
                <a16:creationId xmlns:a16="http://schemas.microsoft.com/office/drawing/2014/main" id="{16788393-4DA6-4903-B00A-357D0A1284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050783" y="6386840"/>
            <a:ext cx="1909048" cy="274553"/>
          </a:xfrm>
          <a:prstGeom prst="rect">
            <a:avLst/>
          </a:prstGeom>
        </p:spPr>
      </p:pic>
      <p:pic>
        <p:nvPicPr>
          <p:cNvPr id="13" name="Picture 12">
            <a:extLst>
              <a:ext uri="{FF2B5EF4-FFF2-40B4-BE49-F238E27FC236}">
                <a16:creationId xmlns:a16="http://schemas.microsoft.com/office/drawing/2014/main" id="{696EF116-FFFE-49B6-91B8-397EDF0996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3540" y="251433"/>
            <a:ext cx="1746269" cy="515683"/>
          </a:xfrm>
          <a:prstGeom prst="rect">
            <a:avLst/>
          </a:prstGeom>
        </p:spPr>
      </p:pic>
    </p:spTree>
    <p:extLst>
      <p:ext uri="{BB962C8B-B14F-4D97-AF65-F5344CB8AC3E}">
        <p14:creationId xmlns:p14="http://schemas.microsoft.com/office/powerpoint/2010/main" val="33761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Заголовок и объект">
  <p:cSld name="Заголовок и объект">
    <p:spTree>
      <p:nvGrpSpPr>
        <p:cNvPr id="1" name="Shape 161"/>
        <p:cNvGrpSpPr/>
        <p:nvPr/>
      </p:nvGrpSpPr>
      <p:grpSpPr>
        <a:xfrm>
          <a:off x="0" y="0"/>
          <a:ext cx="0" cy="0"/>
          <a:chOff x="0" y="0"/>
          <a:chExt cx="0" cy="0"/>
        </a:xfrm>
      </p:grpSpPr>
      <p:pic>
        <p:nvPicPr>
          <p:cNvPr id="2" name="Picture 1">
            <a:extLst>
              <a:ext uri="{FF2B5EF4-FFF2-40B4-BE49-F238E27FC236}">
                <a16:creationId xmlns:a16="http://schemas.microsoft.com/office/drawing/2014/main" id="{4428AD0E-308B-4746-8A2D-DE97FF52A2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6721" y="318181"/>
            <a:ext cx="1743753" cy="514939"/>
          </a:xfrm>
          <a:prstGeom prst="rect">
            <a:avLst/>
          </a:prstGeom>
        </p:spPr>
      </p:pic>
      <p:pic>
        <p:nvPicPr>
          <p:cNvPr id="3" name="Picture 2">
            <a:extLst>
              <a:ext uri="{FF2B5EF4-FFF2-40B4-BE49-F238E27FC236}">
                <a16:creationId xmlns:a16="http://schemas.microsoft.com/office/drawing/2014/main" id="{FD5F4D2C-AD23-4A5D-BE4E-25B089074E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050783" y="6386839"/>
            <a:ext cx="1909048" cy="274552"/>
          </a:xfrm>
          <a:prstGeom prst="rect">
            <a:avLst/>
          </a:prstGeom>
        </p:spPr>
      </p:pic>
    </p:spTree>
    <p:extLst>
      <p:ext uri="{BB962C8B-B14F-4D97-AF65-F5344CB8AC3E}">
        <p14:creationId xmlns:p14="http://schemas.microsoft.com/office/powerpoint/2010/main" val="52612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Титульный слайд">
  <p:cSld name="Титульный слайд">
    <p:spTree>
      <p:nvGrpSpPr>
        <p:cNvPr id="1" name="Shape 168"/>
        <p:cNvGrpSpPr/>
        <p:nvPr/>
      </p:nvGrpSpPr>
      <p:grpSpPr>
        <a:xfrm>
          <a:off x="0" y="0"/>
          <a:ext cx="0" cy="0"/>
          <a:chOff x="0" y="0"/>
          <a:chExt cx="0" cy="0"/>
        </a:xfrm>
      </p:grpSpPr>
    </p:spTree>
    <p:extLst>
      <p:ext uri="{BB962C8B-B14F-4D97-AF65-F5344CB8AC3E}">
        <p14:creationId xmlns:p14="http://schemas.microsoft.com/office/powerpoint/2010/main" val="382855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Ref idx="1001">
        <a:schemeClr val="bg1"/>
      </p:bgRef>
    </p:bg>
    <p:spTree>
      <p:nvGrpSpPr>
        <p:cNvPr id="1" name="Shape 187"/>
        <p:cNvGrpSpPr/>
        <p:nvPr/>
      </p:nvGrpSpPr>
      <p:grpSpPr>
        <a:xfrm>
          <a:off x="0" y="0"/>
          <a:ext cx="0" cy="0"/>
          <a:chOff x="0" y="0"/>
          <a:chExt cx="0" cy="0"/>
        </a:xfrm>
      </p:grpSpPr>
    </p:spTree>
    <p:extLst>
      <p:ext uri="{BB962C8B-B14F-4D97-AF65-F5344CB8AC3E}">
        <p14:creationId xmlns:p14="http://schemas.microsoft.com/office/powerpoint/2010/main" val="679125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B168EC5-2A97-3D6D-C5B5-09001CA964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06" y="0"/>
            <a:ext cx="12258812" cy="6895582"/>
          </a:xfrm>
          <a:prstGeom prst="rect">
            <a:avLst/>
          </a:prstGeom>
        </p:spPr>
      </p:pic>
    </p:spTree>
    <p:extLst>
      <p:ext uri="{BB962C8B-B14F-4D97-AF65-F5344CB8AC3E}">
        <p14:creationId xmlns:p14="http://schemas.microsoft.com/office/powerpoint/2010/main" val="19890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F54E508-0A6A-DC14-7ADE-85B175E78B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06" y="0"/>
            <a:ext cx="12258812" cy="6895582"/>
          </a:xfrm>
          <a:prstGeom prst="rect">
            <a:avLst/>
          </a:prstGeom>
        </p:spPr>
      </p:pic>
      <p:sp>
        <p:nvSpPr>
          <p:cNvPr id="2" name="Rectangle: Single Corner Rounded 1">
            <a:extLst>
              <a:ext uri="{FF2B5EF4-FFF2-40B4-BE49-F238E27FC236}">
                <a16:creationId xmlns:a16="http://schemas.microsoft.com/office/drawing/2014/main" id="{C85A26F2-EC0D-EF37-D1BF-5A1C305CF126}"/>
              </a:ext>
            </a:extLst>
          </p:cNvPr>
          <p:cNvSpPr/>
          <p:nvPr userDrawn="1"/>
        </p:nvSpPr>
        <p:spPr>
          <a:xfrm flipV="1">
            <a:off x="-33406" y="0"/>
            <a:ext cx="12258812" cy="6362700"/>
          </a:xfrm>
          <a:prstGeom prst="round1Rect">
            <a:avLst>
              <a:gd name="adj" fmla="val 10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4213168-2E35-4F6F-732A-48B33F43B2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9954" y="317303"/>
            <a:ext cx="998629" cy="294901"/>
          </a:xfrm>
          <a:prstGeom prst="rect">
            <a:avLst/>
          </a:prstGeom>
        </p:spPr>
      </p:pic>
    </p:spTree>
    <p:extLst>
      <p:ext uri="{BB962C8B-B14F-4D97-AF65-F5344CB8AC3E}">
        <p14:creationId xmlns:p14="http://schemas.microsoft.com/office/powerpoint/2010/main" val="217672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F54E508-0A6A-DC14-7ADE-85B175E78B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06" y="0"/>
            <a:ext cx="12258812" cy="6895582"/>
          </a:xfrm>
          <a:prstGeom prst="rect">
            <a:avLst/>
          </a:prstGeom>
        </p:spPr>
      </p:pic>
      <p:sp>
        <p:nvSpPr>
          <p:cNvPr id="2" name="Rectangle: Single Corner Rounded 1">
            <a:extLst>
              <a:ext uri="{FF2B5EF4-FFF2-40B4-BE49-F238E27FC236}">
                <a16:creationId xmlns:a16="http://schemas.microsoft.com/office/drawing/2014/main" id="{C85A26F2-EC0D-EF37-D1BF-5A1C305CF126}"/>
              </a:ext>
            </a:extLst>
          </p:cNvPr>
          <p:cNvSpPr/>
          <p:nvPr userDrawn="1"/>
        </p:nvSpPr>
        <p:spPr>
          <a:xfrm flipV="1">
            <a:off x="-33406" y="0"/>
            <a:ext cx="12258812" cy="6362700"/>
          </a:xfrm>
          <a:prstGeom prst="round1Rect">
            <a:avLst>
              <a:gd name="adj" fmla="val 10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A1B3DB2-853B-2CED-50F5-CB9246F4D31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909299" y="6458496"/>
            <a:ext cx="928681" cy="274244"/>
          </a:xfrm>
          <a:prstGeom prst="rect">
            <a:avLst/>
          </a:prstGeom>
        </p:spPr>
      </p:pic>
    </p:spTree>
    <p:extLst>
      <p:ext uri="{BB962C8B-B14F-4D97-AF65-F5344CB8AC3E}">
        <p14:creationId xmlns:p14="http://schemas.microsoft.com/office/powerpoint/2010/main" val="323024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Рисунок 2">
            <a:extLst>
              <a:ext uri="{FF2B5EF4-FFF2-40B4-BE49-F238E27FC236}">
                <a16:creationId xmlns:a16="http://schemas.microsoft.com/office/drawing/2014/main" id="{F5892BAE-0B5A-95D4-4967-1B2594D04262}"/>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b="-332"/>
          <a:stretch/>
        </p:blipFill>
        <p:spPr>
          <a:xfrm>
            <a:off x="0" y="0"/>
            <a:ext cx="12298018" cy="7040880"/>
          </a:xfrm>
          <a:prstGeom prst="rect">
            <a:avLst/>
          </a:prstGeom>
        </p:spPr>
      </p:pic>
      <p:pic>
        <p:nvPicPr>
          <p:cNvPr id="8" name="Picture 93" descr="Picture 93">
            <a:extLst>
              <a:ext uri="{FF2B5EF4-FFF2-40B4-BE49-F238E27FC236}">
                <a16:creationId xmlns:a16="http://schemas.microsoft.com/office/drawing/2014/main" id="{1F2E9ED8-B555-D5B2-7F79-7FEABC2243CB}"/>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459954" y="317231"/>
            <a:ext cx="998629" cy="292369"/>
          </a:xfrm>
          <a:prstGeom prst="rect">
            <a:avLst/>
          </a:prstGeom>
          <a:ln w="12700">
            <a:miter lim="400000"/>
          </a:ln>
        </p:spPr>
      </p:pic>
    </p:spTree>
    <p:extLst>
      <p:ext uri="{BB962C8B-B14F-4D97-AF65-F5344CB8AC3E}">
        <p14:creationId xmlns:p14="http://schemas.microsoft.com/office/powerpoint/2010/main" val="4212291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Рисунок 2">
            <a:extLst>
              <a:ext uri="{FF2B5EF4-FFF2-40B4-BE49-F238E27FC236}">
                <a16:creationId xmlns:a16="http://schemas.microsoft.com/office/drawing/2014/main" id="{B08CDC7B-91D1-9457-5F76-0DF9C62655CA}"/>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b="-332"/>
          <a:stretch/>
        </p:blipFill>
        <p:spPr>
          <a:xfrm>
            <a:off x="0" y="0"/>
            <a:ext cx="12298018" cy="7040880"/>
          </a:xfrm>
          <a:prstGeom prst="rect">
            <a:avLst/>
          </a:prstGeom>
        </p:spPr>
      </p:pic>
    </p:spTree>
    <p:extLst>
      <p:ext uri="{BB962C8B-B14F-4D97-AF65-F5344CB8AC3E}">
        <p14:creationId xmlns:p14="http://schemas.microsoft.com/office/powerpoint/2010/main" val="237074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Рисунок 1">
            <a:extLst>
              <a:ext uri="{FF2B5EF4-FFF2-40B4-BE49-F238E27FC236}">
                <a16:creationId xmlns:a16="http://schemas.microsoft.com/office/drawing/2014/main" id="{421C8A97-80DE-3757-D997-88279892AD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32"/>
          <a:stretch/>
        </p:blipFill>
        <p:spPr>
          <a:xfrm>
            <a:off x="0" y="0"/>
            <a:ext cx="12192000" cy="6924989"/>
          </a:xfrm>
          <a:prstGeom prst="rect">
            <a:avLst/>
          </a:prstGeom>
        </p:spPr>
      </p:pic>
      <p:pic>
        <p:nvPicPr>
          <p:cNvPr id="6" name="Picture 93" descr="Picture 93">
            <a:extLst>
              <a:ext uri="{FF2B5EF4-FFF2-40B4-BE49-F238E27FC236}">
                <a16:creationId xmlns:a16="http://schemas.microsoft.com/office/drawing/2014/main" id="{3C756646-0CE5-14C7-682B-302C53AEC41F}"/>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59954" y="317231"/>
            <a:ext cx="998629" cy="292369"/>
          </a:xfrm>
          <a:prstGeom prst="rect">
            <a:avLst/>
          </a:prstGeom>
          <a:ln w="12700">
            <a:miter lim="400000"/>
          </a:ln>
        </p:spPr>
      </p:pic>
    </p:spTree>
    <p:extLst>
      <p:ext uri="{BB962C8B-B14F-4D97-AF65-F5344CB8AC3E}">
        <p14:creationId xmlns:p14="http://schemas.microsoft.com/office/powerpoint/2010/main" val="21081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092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ontserrat" pitchFamily="2" charset="-5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5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5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5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5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p15:clr>
            <a:srgbClr val="F26B43"/>
          </p15:clr>
        </p15:guide>
        <p15:guide id="3" pos="7680">
          <p15:clr>
            <a:srgbClr val="F26B43"/>
          </p15:clr>
        </p15:guide>
        <p15:guide id="4" orient="horz" pos="43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A4E136-0C92-1E89-161F-1AD00C4CAC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49E6325E-4EC5-680D-E122-D2320D80D9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EE750ECF-E361-C96F-BD00-F6EB1447D4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B292B-A17E-9141-9309-05B197FD5B4B}" type="datetimeFigureOut">
              <a:rPr lang="x-none" smtClean="0"/>
              <a:t>01.03.2024</a:t>
            </a:fld>
            <a:endParaRPr lang="x-none"/>
          </a:p>
        </p:txBody>
      </p:sp>
      <p:sp>
        <p:nvSpPr>
          <p:cNvPr id="5" name="Footer Placeholder 4">
            <a:extLst>
              <a:ext uri="{FF2B5EF4-FFF2-40B4-BE49-F238E27FC236}">
                <a16:creationId xmlns:a16="http://schemas.microsoft.com/office/drawing/2014/main" id="{592E6634-84AB-A625-4F24-FE00BC9C9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22169CDB-4D6A-19FB-F541-A9D6EE8468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7CABA-C417-9D44-B1CA-9C44599B0053}" type="slidenum">
              <a:rPr lang="x-none" smtClean="0"/>
              <a:t>‹#›</a:t>
            </a:fld>
            <a:endParaRPr lang="x-none"/>
          </a:p>
        </p:txBody>
      </p:sp>
    </p:spTree>
    <p:extLst>
      <p:ext uri="{BB962C8B-B14F-4D97-AF65-F5344CB8AC3E}">
        <p14:creationId xmlns:p14="http://schemas.microsoft.com/office/powerpoint/2010/main" val="16388483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2867697298"/>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3" orient="horz">
          <p15:clr>
            <a:srgbClr val="F26B43"/>
          </p15:clr>
        </p15:guide>
        <p15:guide id="4" orient="horz" pos="4315">
          <p15:clr>
            <a:srgbClr val="F26B43"/>
          </p15:clr>
        </p15:guide>
        <p15:guide id="5">
          <p15:clr>
            <a:srgbClr val="F26B43"/>
          </p15:clr>
        </p15:guide>
        <p15:guide id="6" pos="76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D7D7DBE-A953-4631-997B-AA00728F12E6}"/>
              </a:ext>
            </a:extLst>
          </p:cNvPr>
          <p:cNvSpPr/>
          <p:nvPr/>
        </p:nvSpPr>
        <p:spPr>
          <a:xfrm>
            <a:off x="869670" y="2090950"/>
            <a:ext cx="10452651" cy="1770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ct val="110000"/>
              </a:lnSpc>
              <a:spcBef>
                <a:spcPct val="0"/>
              </a:spcBef>
              <a:defRPr/>
            </a:pPr>
            <a:r>
              <a:rPr lang="en-US" sz="5400" b="1" i="0" u="none" strike="noStrike" dirty="0">
                <a:solidFill>
                  <a:schemeClr val="bg1"/>
                </a:solidFill>
                <a:effectLst/>
                <a:latin typeface="Montserrat" pitchFamily="2" charset="77"/>
              </a:rPr>
              <a:t>Sales’Up Checklists for Creatio</a:t>
            </a:r>
            <a:endParaRPr lang="en-US" sz="5400" b="1" dirty="0">
              <a:solidFill>
                <a:schemeClr val="bg1"/>
              </a:solidFill>
              <a:latin typeface="Montserrat"/>
            </a:endParaRPr>
          </a:p>
        </p:txBody>
      </p:sp>
      <p:sp>
        <p:nvSpPr>
          <p:cNvPr id="21" name="Rectangle 20">
            <a:extLst>
              <a:ext uri="{FF2B5EF4-FFF2-40B4-BE49-F238E27FC236}">
                <a16:creationId xmlns:a16="http://schemas.microsoft.com/office/drawing/2014/main" id="{84433590-2C27-4A3F-9B6B-1BB56F54F2EC}"/>
              </a:ext>
            </a:extLst>
          </p:cNvPr>
          <p:cNvSpPr/>
          <p:nvPr/>
        </p:nvSpPr>
        <p:spPr>
          <a:xfrm>
            <a:off x="1639938" y="5387454"/>
            <a:ext cx="8912117" cy="61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2000" b="1" dirty="0">
                <a:solidFill>
                  <a:schemeClr val="bg1"/>
                </a:solidFill>
                <a:latin typeface="Montserrat"/>
              </a:rPr>
              <a:t>Automation of routine repetitive operations</a:t>
            </a:r>
          </a:p>
          <a:p>
            <a:pPr algn="ctr"/>
            <a:r>
              <a:rPr lang="uk-UA" sz="2000" b="1" dirty="0">
                <a:solidFill>
                  <a:schemeClr val="bg1"/>
                </a:solidFill>
                <a:latin typeface="Montserrat"/>
              </a:rPr>
              <a:t>23</a:t>
            </a:r>
            <a:r>
              <a:rPr lang="en-US" sz="2000" b="1" dirty="0">
                <a:solidFill>
                  <a:schemeClr val="bg1"/>
                </a:solidFill>
                <a:latin typeface="Montserrat"/>
              </a:rPr>
              <a:t>.0</a:t>
            </a:r>
            <a:r>
              <a:rPr lang="uk-UA" sz="2000" b="1" dirty="0">
                <a:solidFill>
                  <a:schemeClr val="bg1"/>
                </a:solidFill>
                <a:latin typeface="Montserrat"/>
              </a:rPr>
              <a:t>2</a:t>
            </a:r>
            <a:r>
              <a:rPr lang="en-US" sz="2000" b="1" dirty="0">
                <a:solidFill>
                  <a:schemeClr val="bg1"/>
                </a:solidFill>
                <a:latin typeface="Montserrat"/>
              </a:rPr>
              <a:t>.2024</a:t>
            </a:r>
          </a:p>
        </p:txBody>
      </p:sp>
      <p:pic>
        <p:nvPicPr>
          <p:cNvPr id="3" name="Picture 33">
            <a:extLst>
              <a:ext uri="{FF2B5EF4-FFF2-40B4-BE49-F238E27FC236}">
                <a16:creationId xmlns:a16="http://schemas.microsoft.com/office/drawing/2014/main" id="{181C01DF-CD7C-C35B-7504-D761F259BE4C}"/>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2" name="Freeform: Shape 27">
            <a:extLst>
              <a:ext uri="{FF2B5EF4-FFF2-40B4-BE49-F238E27FC236}">
                <a16:creationId xmlns:a16="http://schemas.microsoft.com/office/drawing/2014/main" id="{AE8F40E7-6A0A-0D19-D061-42B569183A56}"/>
              </a:ext>
            </a:extLst>
          </p:cNvPr>
          <p:cNvSpPr/>
          <p:nvPr/>
        </p:nvSpPr>
        <p:spPr>
          <a:xfrm rot="5400000">
            <a:off x="-440135" y="1090135"/>
            <a:ext cx="1209453" cy="1042632"/>
          </a:xfrm>
          <a:custGeom>
            <a:avLst/>
            <a:gdLst>
              <a:gd name="connsiteX0" fmla="*/ 2796252 w 11394014"/>
              <a:gd name="connsiteY0" fmla="*/ 8067539 h 9822426"/>
              <a:gd name="connsiteX1" fmla="*/ 8493259 w 11394014"/>
              <a:gd name="connsiteY1" fmla="*/ 8067539 h 9822426"/>
              <a:gd name="connsiteX2" fmla="*/ 5644756 w 11394014"/>
              <a:gd name="connsiteY2" fmla="*/ 3156326 h 9822426"/>
              <a:gd name="connsiteX3" fmla="*/ 0 w 11394014"/>
              <a:gd name="connsiteY3" fmla="*/ 9822426 h 9822426"/>
              <a:gd name="connsiteX4" fmla="*/ 5697007 w 11394014"/>
              <a:gd name="connsiteY4" fmla="*/ 0 h 9822426"/>
              <a:gd name="connsiteX5" fmla="*/ 11394014 w 11394014"/>
              <a:gd name="connsiteY5" fmla="*/ 9822426 h 98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4014" h="9822426">
                <a:moveTo>
                  <a:pt x="2796252" y="8067539"/>
                </a:moveTo>
                <a:lnTo>
                  <a:pt x="8493259" y="8067539"/>
                </a:lnTo>
                <a:lnTo>
                  <a:pt x="5644756" y="3156326"/>
                </a:lnTo>
                <a:close/>
                <a:moveTo>
                  <a:pt x="0" y="9822426"/>
                </a:moveTo>
                <a:lnTo>
                  <a:pt x="5697007" y="0"/>
                </a:lnTo>
                <a:lnTo>
                  <a:pt x="11394014" y="9822426"/>
                </a:lnTo>
                <a:close/>
              </a:path>
            </a:pathLst>
          </a:custGeom>
          <a:solidFill>
            <a:schemeClr val="bg1">
              <a:alpha val="19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412730" rtl="0" eaLnBrk="1"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pitchFamily="2" charset="-52"/>
              <a:ea typeface="+mn-ea"/>
              <a:cs typeface="+mn-cs"/>
              <a:sym typeface="Helvetica Neue Medium"/>
            </a:endParaRPr>
          </a:p>
        </p:txBody>
      </p:sp>
      <p:sp>
        <p:nvSpPr>
          <p:cNvPr id="4" name="Freeform: Shape 28">
            <a:extLst>
              <a:ext uri="{FF2B5EF4-FFF2-40B4-BE49-F238E27FC236}">
                <a16:creationId xmlns:a16="http://schemas.microsoft.com/office/drawing/2014/main" id="{C03CA304-C349-ABF1-A201-DAD49402EE38}"/>
              </a:ext>
            </a:extLst>
          </p:cNvPr>
          <p:cNvSpPr/>
          <p:nvPr/>
        </p:nvSpPr>
        <p:spPr>
          <a:xfrm>
            <a:off x="-1067376" y="5538712"/>
            <a:ext cx="2820088" cy="2820088"/>
          </a:xfrm>
          <a:custGeom>
            <a:avLst/>
            <a:gdLst>
              <a:gd name="connsiteX0" fmla="*/ 1788685 w 11562736"/>
              <a:gd name="connsiteY0" fmla="*/ 1788685 h 11562736"/>
              <a:gd name="connsiteX1" fmla="*/ 1788685 w 11562736"/>
              <a:gd name="connsiteY1" fmla="*/ 9774052 h 11562736"/>
              <a:gd name="connsiteX2" fmla="*/ 9774053 w 11562736"/>
              <a:gd name="connsiteY2" fmla="*/ 9774052 h 11562736"/>
              <a:gd name="connsiteX3" fmla="*/ 9774053 w 11562736"/>
              <a:gd name="connsiteY3" fmla="*/ 1788685 h 11562736"/>
              <a:gd name="connsiteX4" fmla="*/ 0 w 11562736"/>
              <a:gd name="connsiteY4" fmla="*/ 0 h 11562736"/>
              <a:gd name="connsiteX5" fmla="*/ 11562736 w 11562736"/>
              <a:gd name="connsiteY5" fmla="*/ 0 h 11562736"/>
              <a:gd name="connsiteX6" fmla="*/ 11562736 w 11562736"/>
              <a:gd name="connsiteY6" fmla="*/ 11562736 h 11562736"/>
              <a:gd name="connsiteX7" fmla="*/ 0 w 11562736"/>
              <a:gd name="connsiteY7" fmla="*/ 11562736 h 1156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2736" h="11562736">
                <a:moveTo>
                  <a:pt x="1788685" y="1788685"/>
                </a:moveTo>
                <a:lnTo>
                  <a:pt x="1788685" y="9774052"/>
                </a:lnTo>
                <a:lnTo>
                  <a:pt x="9774053" y="9774052"/>
                </a:lnTo>
                <a:lnTo>
                  <a:pt x="9774053" y="1788685"/>
                </a:lnTo>
                <a:close/>
                <a:moveTo>
                  <a:pt x="0" y="0"/>
                </a:moveTo>
                <a:lnTo>
                  <a:pt x="11562736" y="0"/>
                </a:lnTo>
                <a:lnTo>
                  <a:pt x="11562736" y="11562736"/>
                </a:lnTo>
                <a:lnTo>
                  <a:pt x="0" y="11562736"/>
                </a:lnTo>
                <a:close/>
              </a:path>
            </a:pathLst>
          </a:custGeom>
          <a:solidFill>
            <a:schemeClr val="bg1">
              <a:alpha val="1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412730" rtl="0" eaLnBrk="1"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pitchFamily="2" charset="-52"/>
              <a:ea typeface="+mn-ea"/>
              <a:cs typeface="+mn-cs"/>
              <a:sym typeface="Helvetica Neue Medium"/>
            </a:endParaRPr>
          </a:p>
        </p:txBody>
      </p:sp>
      <p:sp>
        <p:nvSpPr>
          <p:cNvPr id="5" name="Freeform: Shape 24">
            <a:extLst>
              <a:ext uri="{FF2B5EF4-FFF2-40B4-BE49-F238E27FC236}">
                <a16:creationId xmlns:a16="http://schemas.microsoft.com/office/drawing/2014/main" id="{283C71E0-D02F-890D-097C-378C14BF0C18}"/>
              </a:ext>
            </a:extLst>
          </p:cNvPr>
          <p:cNvSpPr/>
          <p:nvPr/>
        </p:nvSpPr>
        <p:spPr>
          <a:xfrm>
            <a:off x="9227319" y="1029784"/>
            <a:ext cx="4887560" cy="4887560"/>
          </a:xfrm>
          <a:custGeom>
            <a:avLst/>
            <a:gdLst>
              <a:gd name="connsiteX0" fmla="*/ 6263389 w 12526781"/>
              <a:gd name="connsiteY0" fmla="*/ 1776840 h 12526780"/>
              <a:gd name="connsiteX1" fmla="*/ 1776841 w 12526781"/>
              <a:gd name="connsiteY1" fmla="*/ 6263390 h 12526780"/>
              <a:gd name="connsiteX2" fmla="*/ 6263389 w 12526781"/>
              <a:gd name="connsiteY2" fmla="*/ 10749940 h 12526780"/>
              <a:gd name="connsiteX3" fmla="*/ 10749939 w 12526781"/>
              <a:gd name="connsiteY3" fmla="*/ 6263390 h 12526780"/>
              <a:gd name="connsiteX4" fmla="*/ 6263389 w 12526781"/>
              <a:gd name="connsiteY4" fmla="*/ 1776840 h 12526780"/>
              <a:gd name="connsiteX5" fmla="*/ 6263389 w 12526781"/>
              <a:gd name="connsiteY5" fmla="*/ 0 h 12526780"/>
              <a:gd name="connsiteX6" fmla="*/ 12526781 w 12526781"/>
              <a:gd name="connsiteY6" fmla="*/ 6263390 h 12526780"/>
              <a:gd name="connsiteX7" fmla="*/ 6263389 w 12526781"/>
              <a:gd name="connsiteY7" fmla="*/ 12526780 h 12526780"/>
              <a:gd name="connsiteX8" fmla="*/ 0 w 12526781"/>
              <a:gd name="connsiteY8" fmla="*/ 6263390 h 12526780"/>
              <a:gd name="connsiteX9" fmla="*/ 6263389 w 12526781"/>
              <a:gd name="connsiteY9" fmla="*/ 0 h 1252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26781" h="12526780">
                <a:moveTo>
                  <a:pt x="6263389" y="1776840"/>
                </a:moveTo>
                <a:cubicBezTo>
                  <a:pt x="3785537" y="1776840"/>
                  <a:pt x="1776841" y="3785536"/>
                  <a:pt x="1776841" y="6263390"/>
                </a:cubicBezTo>
                <a:cubicBezTo>
                  <a:pt x="1776841" y="8741244"/>
                  <a:pt x="3785537" y="10749940"/>
                  <a:pt x="6263389" y="10749940"/>
                </a:cubicBezTo>
                <a:cubicBezTo>
                  <a:pt x="8741243" y="10749940"/>
                  <a:pt x="10749939" y="8741244"/>
                  <a:pt x="10749939" y="6263390"/>
                </a:cubicBezTo>
                <a:cubicBezTo>
                  <a:pt x="10749939" y="3785536"/>
                  <a:pt x="8741243" y="1776840"/>
                  <a:pt x="6263389" y="1776840"/>
                </a:cubicBezTo>
                <a:close/>
                <a:moveTo>
                  <a:pt x="6263389" y="0"/>
                </a:moveTo>
                <a:cubicBezTo>
                  <a:pt x="9722565" y="0"/>
                  <a:pt x="12526781" y="2804216"/>
                  <a:pt x="12526781" y="6263390"/>
                </a:cubicBezTo>
                <a:cubicBezTo>
                  <a:pt x="12526781" y="9722564"/>
                  <a:pt x="9722565" y="12526780"/>
                  <a:pt x="6263389" y="12526780"/>
                </a:cubicBezTo>
                <a:cubicBezTo>
                  <a:pt x="2804215" y="12526780"/>
                  <a:pt x="0" y="9722564"/>
                  <a:pt x="0" y="6263390"/>
                </a:cubicBezTo>
                <a:cubicBezTo>
                  <a:pt x="0" y="2804216"/>
                  <a:pt x="2804215" y="0"/>
                  <a:pt x="6263389" y="0"/>
                </a:cubicBezTo>
                <a:close/>
              </a:path>
            </a:pathLst>
          </a:custGeom>
          <a:solidFill>
            <a:schemeClr val="bg1">
              <a:alpha val="1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412730" rtl="0" eaLnBrk="1"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pitchFamily="2" charset="-52"/>
              <a:ea typeface="+mn-ea"/>
              <a:cs typeface="+mn-cs"/>
              <a:sym typeface="Helvetica Neue Medium"/>
            </a:endParaRPr>
          </a:p>
        </p:txBody>
      </p:sp>
    </p:spTree>
    <p:extLst>
      <p:ext uri="{BB962C8B-B14F-4D97-AF65-F5344CB8AC3E}">
        <p14:creationId xmlns:p14="http://schemas.microsoft.com/office/powerpoint/2010/main" val="3852978392"/>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379140-9FA0-410A-7722-97F922BCB128}"/>
              </a:ext>
            </a:extLst>
          </p:cNvPr>
          <p:cNvSpPr txBox="1"/>
          <p:nvPr/>
        </p:nvSpPr>
        <p:spPr>
          <a:xfrm>
            <a:off x="646927" y="2117185"/>
            <a:ext cx="5284232"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Using checklists to control the process of booking hotels, tours, and other tourist services.</a:t>
            </a: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Systematization of providing tourist services, such as checking of documents availability, transportation and accommodation.</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Checklists for tours and journey planning, including all necessary equipment and documents</a:t>
            </a:r>
            <a:endParaRPr lang="ru-RU" dirty="0">
              <a:solidFill>
                <a:schemeClr val="bg1"/>
              </a:solidFill>
              <a:latin typeface="Montserrat" panose="00000500000000000000" pitchFamily="2" charset="0"/>
            </a:endParaRPr>
          </a:p>
        </p:txBody>
      </p:sp>
      <p:sp>
        <p:nvSpPr>
          <p:cNvPr id="5" name="Rectangle: Rounded Corners 5">
            <a:extLst>
              <a:ext uri="{FF2B5EF4-FFF2-40B4-BE49-F238E27FC236}">
                <a16:creationId xmlns:a16="http://schemas.microsoft.com/office/drawing/2014/main" id="{5E5A8D11-7E2A-0846-6C9B-4D8DDD5D9737}"/>
              </a:ext>
            </a:extLst>
          </p:cNvPr>
          <p:cNvSpPr/>
          <p:nvPr/>
        </p:nvSpPr>
        <p:spPr>
          <a:xfrm>
            <a:off x="562947" y="1651518"/>
            <a:ext cx="11184294" cy="4508723"/>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6" name="Rectangle: Rounded Corners 8">
            <a:extLst>
              <a:ext uri="{FF2B5EF4-FFF2-40B4-BE49-F238E27FC236}">
                <a16:creationId xmlns:a16="http://schemas.microsoft.com/office/drawing/2014/main" id="{A4EEC5B1-F7A2-83AC-96BF-06E6D3F7CD17}"/>
              </a:ext>
            </a:extLst>
          </p:cNvPr>
          <p:cNvSpPr/>
          <p:nvPr/>
        </p:nvSpPr>
        <p:spPr>
          <a:xfrm>
            <a:off x="1026366" y="1309931"/>
            <a:ext cx="10319657" cy="6831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ED7D31"/>
                </a:solidFill>
                <a:latin typeface="Montserrat" pitchFamily="2" charset="77"/>
              </a:rPr>
              <a:t>Tourism</a:t>
            </a:r>
            <a:endParaRPr lang="en-US" sz="2000" b="1" dirty="0">
              <a:solidFill>
                <a:srgbClr val="ED7D31"/>
              </a:solidFill>
              <a:effectLst/>
              <a:latin typeface="Montserrat" pitchFamily="2" charset="77"/>
            </a:endParaRPr>
          </a:p>
        </p:txBody>
      </p:sp>
      <p:sp>
        <p:nvSpPr>
          <p:cNvPr id="9" name="TextBox 8">
            <a:extLst>
              <a:ext uri="{FF2B5EF4-FFF2-40B4-BE49-F238E27FC236}">
                <a16:creationId xmlns:a16="http://schemas.microsoft.com/office/drawing/2014/main" id="{923579F3-D2EF-B84D-F9C2-8567464AD8C2}"/>
              </a:ext>
            </a:extLst>
          </p:cNvPr>
          <p:cNvSpPr txBox="1"/>
          <p:nvPr/>
        </p:nvSpPr>
        <p:spPr>
          <a:xfrm>
            <a:off x="6015139" y="2117185"/>
            <a:ext cx="5529934"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Implementation of checklists to ensure compliance with safety and health standards during the vacation period.</a:t>
            </a: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Control of tourist events, such as conferences, festivals, and guided tours.</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Checklists for monitoring and control of financial operations, such as salaries, expenses and reports.</a:t>
            </a:r>
            <a:endParaRPr lang="ru-RU" dirty="0">
              <a:solidFill>
                <a:schemeClr val="bg1"/>
              </a:solidFill>
              <a:latin typeface="Montserrat" panose="00000500000000000000" pitchFamily="2" charset="0"/>
            </a:endParaRPr>
          </a:p>
        </p:txBody>
      </p:sp>
      <p:pic>
        <p:nvPicPr>
          <p:cNvPr id="2" name="Picture 33">
            <a:extLst>
              <a:ext uri="{FF2B5EF4-FFF2-40B4-BE49-F238E27FC236}">
                <a16:creationId xmlns:a16="http://schemas.microsoft.com/office/drawing/2014/main" id="{54C12497-8483-84A7-5764-D0CBA364B1E3}"/>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Tree>
    <p:extLst>
      <p:ext uri="{BB962C8B-B14F-4D97-AF65-F5344CB8AC3E}">
        <p14:creationId xmlns:p14="http://schemas.microsoft.com/office/powerpoint/2010/main" val="2888281226"/>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A0A1DA-4DEB-309A-5A91-71ECBA6EE6A0}"/>
              </a:ext>
            </a:extLst>
          </p:cNvPr>
          <p:cNvSpPr txBox="1"/>
          <p:nvPr/>
        </p:nvSpPr>
        <p:spPr>
          <a:xfrm>
            <a:off x="653800" y="2087299"/>
            <a:ext cx="5532394"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Implementation of checklists for managing various stages of construction projects, including planning, construction, quality control and safety.</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Process systematization of construction works quality control.</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Checklists to ensure compliance with safety regulations at construction sites.</a:t>
            </a:r>
            <a:endParaRPr lang="ru-RU" dirty="0">
              <a:solidFill>
                <a:schemeClr val="bg1"/>
              </a:solidFill>
              <a:latin typeface="Montserrat" panose="00000500000000000000" pitchFamily="2" charset="0"/>
            </a:endParaRPr>
          </a:p>
        </p:txBody>
      </p:sp>
      <p:sp>
        <p:nvSpPr>
          <p:cNvPr id="5" name="Rectangle: Rounded Corners 5">
            <a:extLst>
              <a:ext uri="{FF2B5EF4-FFF2-40B4-BE49-F238E27FC236}">
                <a16:creationId xmlns:a16="http://schemas.microsoft.com/office/drawing/2014/main" id="{1DBB4BC8-7065-254D-36F1-2593FE5414E1}"/>
              </a:ext>
            </a:extLst>
          </p:cNvPr>
          <p:cNvSpPr/>
          <p:nvPr/>
        </p:nvSpPr>
        <p:spPr>
          <a:xfrm>
            <a:off x="562947" y="1651518"/>
            <a:ext cx="11184294" cy="4508723"/>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6" name="Rectangle: Rounded Corners 8">
            <a:extLst>
              <a:ext uri="{FF2B5EF4-FFF2-40B4-BE49-F238E27FC236}">
                <a16:creationId xmlns:a16="http://schemas.microsoft.com/office/drawing/2014/main" id="{02ED54B6-7901-61C2-2779-FE132A63F42B}"/>
              </a:ext>
            </a:extLst>
          </p:cNvPr>
          <p:cNvSpPr/>
          <p:nvPr/>
        </p:nvSpPr>
        <p:spPr>
          <a:xfrm>
            <a:off x="1026366" y="1309931"/>
            <a:ext cx="10319657" cy="6831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ED7D31"/>
                </a:solidFill>
                <a:effectLst/>
                <a:latin typeface="Montserrat" pitchFamily="2" charset="77"/>
              </a:rPr>
              <a:t>Construction and Real Estate</a:t>
            </a:r>
          </a:p>
        </p:txBody>
      </p:sp>
      <p:sp>
        <p:nvSpPr>
          <p:cNvPr id="7" name="TextBox 6">
            <a:extLst>
              <a:ext uri="{FF2B5EF4-FFF2-40B4-BE49-F238E27FC236}">
                <a16:creationId xmlns:a16="http://schemas.microsoft.com/office/drawing/2014/main" id="{03A82379-3DF9-7AD0-2EAE-A6468F50D3AB}"/>
              </a:ext>
            </a:extLst>
          </p:cNvPr>
          <p:cNvSpPr txBox="1"/>
          <p:nvPr/>
        </p:nvSpPr>
        <p:spPr>
          <a:xfrm>
            <a:off x="6155094" y="2087299"/>
            <a:ext cx="5794250"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Maintaining checklists for monitoring expenses and resources within construction projects.</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Electronic documentation for construction projects, including completed work certificates, technical specifications, </a:t>
            </a:r>
            <a:r>
              <a:rPr lang="en-US" dirty="0" err="1">
                <a:solidFill>
                  <a:schemeClr val="bg1"/>
                </a:solidFill>
                <a:latin typeface="Montserrat" panose="00000500000000000000" pitchFamily="2" charset="0"/>
              </a:rPr>
              <a:t>etc</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Checklists for implementing and ensuring compliance with quality standards and building regulations</a:t>
            </a:r>
            <a:endParaRPr lang="ru-RU" dirty="0">
              <a:solidFill>
                <a:schemeClr val="bg1"/>
              </a:solidFill>
              <a:latin typeface="Montserrat" panose="00000500000000000000" pitchFamily="2" charset="0"/>
            </a:endParaRPr>
          </a:p>
        </p:txBody>
      </p:sp>
      <p:pic>
        <p:nvPicPr>
          <p:cNvPr id="3" name="Picture 33">
            <a:extLst>
              <a:ext uri="{FF2B5EF4-FFF2-40B4-BE49-F238E27FC236}">
                <a16:creationId xmlns:a16="http://schemas.microsoft.com/office/drawing/2014/main" id="{C2E3FE4A-DCE8-EBC9-31D9-C8CA299EBD5D}"/>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Tree>
    <p:extLst>
      <p:ext uri="{BB962C8B-B14F-4D97-AF65-F5344CB8AC3E}">
        <p14:creationId xmlns:p14="http://schemas.microsoft.com/office/powerpoint/2010/main" val="3509754584"/>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379140-9FA0-410A-7722-97F922BCB128}"/>
              </a:ext>
            </a:extLst>
          </p:cNvPr>
          <p:cNvSpPr txBox="1"/>
          <p:nvPr/>
        </p:nvSpPr>
        <p:spPr>
          <a:xfrm>
            <a:off x="625148" y="2061336"/>
            <a:ext cx="5318116"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Using checklists for monitoring goods in stock, inventory management, and supplies.</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Systematization of store management processes, such as installation of window displays, merchandising, and cleanliness control.</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Implementation of checklists for sales and KPIs control. </a:t>
            </a:r>
            <a:endParaRPr lang="ru-RU" dirty="0">
              <a:solidFill>
                <a:schemeClr val="bg1"/>
              </a:solidFill>
              <a:latin typeface="Montserrat" panose="00000500000000000000" pitchFamily="2" charset="0"/>
            </a:endParaRPr>
          </a:p>
        </p:txBody>
      </p:sp>
      <p:sp>
        <p:nvSpPr>
          <p:cNvPr id="7" name="Rectangle: Rounded Corners 5">
            <a:extLst>
              <a:ext uri="{FF2B5EF4-FFF2-40B4-BE49-F238E27FC236}">
                <a16:creationId xmlns:a16="http://schemas.microsoft.com/office/drawing/2014/main" id="{9A7601E4-5B3B-655E-B39D-AA924B4C62A4}"/>
              </a:ext>
            </a:extLst>
          </p:cNvPr>
          <p:cNvSpPr/>
          <p:nvPr/>
        </p:nvSpPr>
        <p:spPr>
          <a:xfrm>
            <a:off x="562947" y="1651518"/>
            <a:ext cx="11184294" cy="4508723"/>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8" name="Rectangle: Rounded Corners 8">
            <a:extLst>
              <a:ext uri="{FF2B5EF4-FFF2-40B4-BE49-F238E27FC236}">
                <a16:creationId xmlns:a16="http://schemas.microsoft.com/office/drawing/2014/main" id="{E31E9434-62F7-C66E-21DC-96C9E92B6086}"/>
              </a:ext>
            </a:extLst>
          </p:cNvPr>
          <p:cNvSpPr/>
          <p:nvPr/>
        </p:nvSpPr>
        <p:spPr>
          <a:xfrm>
            <a:off x="1026366" y="1309931"/>
            <a:ext cx="10319657" cy="6831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ED7D31"/>
                </a:solidFill>
                <a:effectLst/>
                <a:latin typeface="Montserrat" pitchFamily="2" charset="77"/>
              </a:rPr>
              <a:t>Retail</a:t>
            </a:r>
          </a:p>
        </p:txBody>
      </p:sp>
      <p:sp>
        <p:nvSpPr>
          <p:cNvPr id="14" name="TextBox 13">
            <a:extLst>
              <a:ext uri="{FF2B5EF4-FFF2-40B4-BE49-F238E27FC236}">
                <a16:creationId xmlns:a16="http://schemas.microsoft.com/office/drawing/2014/main" id="{F93FECCD-6C5D-231C-350A-21D0F6C470E2}"/>
              </a:ext>
            </a:extLst>
          </p:cNvPr>
          <p:cNvSpPr txBox="1"/>
          <p:nvPr/>
        </p:nvSpPr>
        <p:spPr>
          <a:xfrm>
            <a:off x="5897282" y="2061336"/>
            <a:ext cx="5731771"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Checklists for staff training, performance evaluation, and monitoring of business processes.</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Implementation of checklists to ensure customer service standards, including order processing and client communication.</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Implementation of checklists for promo activities planning and performance</a:t>
            </a:r>
            <a:endParaRPr lang="ru-RU" dirty="0">
              <a:solidFill>
                <a:schemeClr val="bg1"/>
              </a:solidFill>
              <a:latin typeface="Montserrat" panose="00000500000000000000" pitchFamily="2" charset="0"/>
            </a:endParaRPr>
          </a:p>
        </p:txBody>
      </p:sp>
      <p:pic>
        <p:nvPicPr>
          <p:cNvPr id="2" name="Picture 33">
            <a:extLst>
              <a:ext uri="{FF2B5EF4-FFF2-40B4-BE49-F238E27FC236}">
                <a16:creationId xmlns:a16="http://schemas.microsoft.com/office/drawing/2014/main" id="{E7DDA492-24D9-E6B5-A73A-13804EB24AA9}"/>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Tree>
    <p:extLst>
      <p:ext uri="{BB962C8B-B14F-4D97-AF65-F5344CB8AC3E}">
        <p14:creationId xmlns:p14="http://schemas.microsoft.com/office/powerpoint/2010/main" val="189349665"/>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8506601-0291-937B-0F88-54A16905E8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7297" y="1598400"/>
            <a:ext cx="7997160" cy="3661200"/>
          </a:xfrm>
          <a:prstGeom prst="roundRect">
            <a:avLst>
              <a:gd name="adj" fmla="val 1940"/>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Rectangle: Single Corner Rounded 2">
            <a:extLst>
              <a:ext uri="{FF2B5EF4-FFF2-40B4-BE49-F238E27FC236}">
                <a16:creationId xmlns:a16="http://schemas.microsoft.com/office/drawing/2014/main" id="{1BB72AE3-A0DB-8137-2AF6-E5917BB768DD}"/>
              </a:ext>
            </a:extLst>
          </p:cNvPr>
          <p:cNvSpPr/>
          <p:nvPr/>
        </p:nvSpPr>
        <p:spPr>
          <a:xfrm rot="5400000" flipH="1">
            <a:off x="4915168" y="761997"/>
            <a:ext cx="2361670" cy="12192005"/>
          </a:xfrm>
          <a:prstGeom prst="round1Rect">
            <a:avLst>
              <a:gd name="adj" fmla="val 50000"/>
            </a:avLst>
          </a:prstGeom>
          <a:gradFill flip="none" rotWithShape="1">
            <a:gsLst>
              <a:gs pos="0">
                <a:schemeClr val="bg1">
                  <a:alpha val="15000"/>
                </a:schemeClr>
              </a:gs>
              <a:gs pos="100000">
                <a:schemeClr val="bg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411480" tIns="411480" rIns="411480" bIns="411480" rtlCol="0" anchor="ctr"/>
          <a:lstStyle/>
          <a:p>
            <a:pPr marL="0" marR="0" lvl="0" indent="0" algn="ctr" defTabSz="914400" rtl="0" eaLnBrk="1" fontAlgn="auto" latinLnBrk="0" hangingPunct="1">
              <a:lnSpc>
                <a:spcPct val="11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0D2E4E"/>
              </a:solidFill>
              <a:effectLst/>
              <a:uLnTx/>
              <a:uFillTx/>
              <a:latin typeface="Montserrat" panose="00000500000000000000" pitchFamily="50" charset="-52"/>
              <a:ea typeface="+mn-ea"/>
              <a:cs typeface="+mn-cs"/>
            </a:endParaRPr>
          </a:p>
        </p:txBody>
      </p:sp>
      <p:sp>
        <p:nvSpPr>
          <p:cNvPr id="5" name="TextBox 4">
            <a:extLst>
              <a:ext uri="{FF2B5EF4-FFF2-40B4-BE49-F238E27FC236}">
                <a16:creationId xmlns:a16="http://schemas.microsoft.com/office/drawing/2014/main" id="{024D2AFD-0F75-7AA8-61D0-B118B1D7523E}"/>
              </a:ext>
            </a:extLst>
          </p:cNvPr>
          <p:cNvSpPr txBox="1"/>
          <p:nvPr/>
        </p:nvSpPr>
        <p:spPr>
          <a:xfrm>
            <a:off x="3329803" y="6011230"/>
            <a:ext cx="5532394"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latin typeface="Montserrat" panose="00000500000000000000" pitchFamily="2" charset="0"/>
              </a:rPr>
              <a:t>Setup time of a checklist is </a:t>
            </a:r>
            <a:r>
              <a:rPr lang="ru-RU" dirty="0">
                <a:solidFill>
                  <a:srgbClr val="FFAC61"/>
                </a:solidFill>
                <a:effectLst>
                  <a:outerShdw blurRad="38100" dist="38100" dir="2700000" algn="tl">
                    <a:srgbClr val="000000">
                      <a:alpha val="43137"/>
                    </a:srgbClr>
                  </a:outerShdw>
                </a:effectLst>
                <a:latin typeface="Montserrat" panose="00000500000000000000" pitchFamily="2" charset="0"/>
              </a:rPr>
              <a:t>20</a:t>
            </a:r>
            <a:r>
              <a:rPr lang="ru-RU" dirty="0">
                <a:solidFill>
                  <a:schemeClr val="bg1"/>
                </a:solidFill>
                <a:effectLst>
                  <a:outerShdw blurRad="38100" dist="38100" dir="2700000" algn="tl">
                    <a:srgbClr val="000000">
                      <a:alpha val="43137"/>
                    </a:srgbClr>
                  </a:outerShdw>
                </a:effectLst>
                <a:latin typeface="Montserrat" panose="00000500000000000000" pitchFamily="2" charset="0"/>
              </a:rPr>
              <a:t> </a:t>
            </a:r>
            <a:r>
              <a:rPr lang="en-US" dirty="0">
                <a:solidFill>
                  <a:schemeClr val="bg1"/>
                </a:solidFill>
                <a:effectLst>
                  <a:outerShdw blurRad="38100" dist="38100" dir="2700000" algn="tl">
                    <a:srgbClr val="000000">
                      <a:alpha val="43137"/>
                    </a:srgbClr>
                  </a:outerShdw>
                </a:effectLst>
                <a:latin typeface="Montserrat" panose="00000500000000000000" pitchFamily="2" charset="0"/>
              </a:rPr>
              <a:t>minutes</a:t>
            </a:r>
            <a:endParaRPr lang="ru-RU" dirty="0">
              <a:solidFill>
                <a:schemeClr val="bg1"/>
              </a:solidFill>
              <a:effectLst>
                <a:outerShdw blurRad="38100" dist="38100" dir="2700000" algn="tl">
                  <a:srgbClr val="000000">
                    <a:alpha val="43137"/>
                  </a:srgbClr>
                </a:outerShdw>
              </a:effectLst>
              <a:latin typeface="Montserrat" panose="00000500000000000000" pitchFamily="2" charset="0"/>
            </a:endParaRPr>
          </a:p>
        </p:txBody>
      </p:sp>
      <p:sp>
        <p:nvSpPr>
          <p:cNvPr id="6" name="TextBox 5">
            <a:extLst>
              <a:ext uri="{FF2B5EF4-FFF2-40B4-BE49-F238E27FC236}">
                <a16:creationId xmlns:a16="http://schemas.microsoft.com/office/drawing/2014/main" id="{3498AFD4-0BD7-4F69-6870-6DE7596AD60F}"/>
              </a:ext>
            </a:extLst>
          </p:cNvPr>
          <p:cNvSpPr txBox="1"/>
          <p:nvPr/>
        </p:nvSpPr>
        <p:spPr>
          <a:xfrm>
            <a:off x="140901" y="2136338"/>
            <a:ext cx="3649865" cy="2031325"/>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Montserrat" panose="00000500000000000000" pitchFamily="2" charset="0"/>
              </a:rPr>
              <a:t>Example</a:t>
            </a:r>
            <a:r>
              <a:rPr lang="ru-RU" b="1" dirty="0">
                <a:solidFill>
                  <a:schemeClr val="bg1"/>
                </a:solidFill>
                <a:effectLst>
                  <a:outerShdw blurRad="38100" dist="38100" dir="2700000" algn="tl">
                    <a:srgbClr val="000000">
                      <a:alpha val="43137"/>
                    </a:srgbClr>
                  </a:outerShdw>
                </a:effectLst>
                <a:latin typeface="Montserrat" panose="00000500000000000000" pitchFamily="2" charset="0"/>
              </a:rPr>
              <a:t>:</a:t>
            </a:r>
          </a:p>
          <a:p>
            <a:endParaRPr lang="en-US" dirty="0"/>
          </a:p>
          <a:p>
            <a:r>
              <a:rPr lang="en-US" b="1" dirty="0">
                <a:solidFill>
                  <a:schemeClr val="bg1"/>
                </a:solidFill>
                <a:effectLst>
                  <a:outerShdw blurRad="38100" dist="38100" dir="2700000" algn="tl">
                    <a:srgbClr val="000000">
                      <a:alpha val="43137"/>
                    </a:srgbClr>
                  </a:outerShdw>
                </a:effectLst>
                <a:latin typeface="Montserrat" panose="00000500000000000000" pitchFamily="2" charset="0"/>
              </a:rPr>
              <a:t>Checklist for a sales manager working with orders. Preparation of order information and its execution</a:t>
            </a:r>
            <a:endParaRPr lang="ru-RU" b="1" dirty="0">
              <a:solidFill>
                <a:schemeClr val="bg1"/>
              </a:solidFill>
              <a:effectLst>
                <a:outerShdw blurRad="38100" dist="38100" dir="2700000" algn="tl">
                  <a:srgbClr val="000000">
                    <a:alpha val="43137"/>
                  </a:srgbClr>
                </a:outerShdw>
              </a:effectLst>
              <a:latin typeface="Montserrat" panose="00000500000000000000" pitchFamily="2" charset="0"/>
            </a:endParaRPr>
          </a:p>
        </p:txBody>
      </p:sp>
    </p:spTree>
    <p:extLst>
      <p:ext uri="{BB962C8B-B14F-4D97-AF65-F5344CB8AC3E}">
        <p14:creationId xmlns:p14="http://schemas.microsoft.com/office/powerpoint/2010/main" val="2361720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E84AEA7-E85A-00BE-6C66-041CF27E5A42}"/>
              </a:ext>
            </a:extLst>
          </p:cNvPr>
          <p:cNvPicPr/>
          <p:nvPr/>
        </p:nvPicPr>
        <p:blipFill>
          <a:blip r:embed="rId3">
            <a:extLst>
              <a:ext uri="{28A0092B-C50C-407E-A947-70E740481C1C}">
                <a14:useLocalDpi xmlns:a14="http://schemas.microsoft.com/office/drawing/2010/main"/>
              </a:ext>
            </a:extLst>
          </a:blip>
          <a:stretch>
            <a:fillRect/>
          </a:stretch>
        </p:blipFill>
        <p:spPr>
          <a:xfrm>
            <a:off x="10452652" y="5319047"/>
            <a:ext cx="1523426" cy="1406142"/>
          </a:xfrm>
          <a:prstGeom prst="rect">
            <a:avLst/>
          </a:prstGeom>
        </p:spPr>
      </p:pic>
      <p:sp>
        <p:nvSpPr>
          <p:cNvPr id="3" name="Прямоугольник 1">
            <a:extLst>
              <a:ext uri="{FF2B5EF4-FFF2-40B4-BE49-F238E27FC236}">
                <a16:creationId xmlns:a16="http://schemas.microsoft.com/office/drawing/2014/main" id="{567E459B-B878-0665-4991-C269A39DA683}"/>
              </a:ext>
            </a:extLst>
          </p:cNvPr>
          <p:cNvSpPr/>
          <p:nvPr/>
        </p:nvSpPr>
        <p:spPr>
          <a:xfrm>
            <a:off x="251476" y="5380672"/>
            <a:ext cx="3134802" cy="1477328"/>
          </a:xfrm>
          <a:prstGeom prst="rect">
            <a:avLst/>
          </a:prstGeom>
        </p:spPr>
        <p:txBody>
          <a:bodyPr wrap="square">
            <a:spAutoFit/>
          </a:bodyPr>
          <a:lstStyle/>
          <a:p>
            <a:r>
              <a:rPr lang="en-US" sz="1800" b="1" dirty="0">
                <a:solidFill>
                  <a:schemeClr val="bg1"/>
                </a:solidFill>
                <a:effectLst/>
                <a:latin typeface="Montserrat" pitchFamily="2" charset="77"/>
              </a:rPr>
              <a:t>CONTACT US</a:t>
            </a:r>
            <a:r>
              <a:rPr lang="ru-RU" b="1" dirty="0">
                <a:solidFill>
                  <a:schemeClr val="bg1"/>
                </a:solidFill>
                <a:latin typeface="Montserrat" pitchFamily="2" charset="77"/>
              </a:rPr>
              <a:t>:</a:t>
            </a:r>
            <a:endParaRPr lang="uk-UA" dirty="0">
              <a:solidFill>
                <a:schemeClr val="bg1"/>
              </a:solidFill>
              <a:latin typeface="Montserrat" pitchFamily="2" charset="77"/>
            </a:endParaRPr>
          </a:p>
          <a:p>
            <a:r>
              <a:rPr lang="ru-RU" dirty="0">
                <a:latin typeface="Montserrat"/>
              </a:rPr>
              <a:t> </a:t>
            </a:r>
            <a:endParaRPr lang="uk-UA" dirty="0">
              <a:latin typeface="Montserrat"/>
            </a:endParaRPr>
          </a:p>
          <a:p>
            <a:r>
              <a:rPr lang="ru-RU" u="sng" dirty="0">
                <a:solidFill>
                  <a:schemeClr val="bg1"/>
                </a:solidFill>
                <a:latin typeface="Montserrat"/>
              </a:rPr>
              <a:t>salesup-it.com</a:t>
            </a:r>
            <a:endParaRPr lang="uk-UA" dirty="0">
              <a:solidFill>
                <a:schemeClr val="bg1"/>
              </a:solidFill>
              <a:latin typeface="Montserrat"/>
            </a:endParaRPr>
          </a:p>
          <a:p>
            <a:r>
              <a:rPr lang="ru-RU" u="sng" dirty="0">
                <a:solidFill>
                  <a:schemeClr val="bg1"/>
                </a:solidFill>
                <a:latin typeface="Montserrat"/>
              </a:rPr>
              <a:t>care@salesup-it.com</a:t>
            </a:r>
            <a:endParaRPr lang="uk-UA" dirty="0">
              <a:solidFill>
                <a:schemeClr val="bg1"/>
              </a:solidFill>
              <a:latin typeface="Montserrat"/>
            </a:endParaRPr>
          </a:p>
          <a:p>
            <a:r>
              <a:rPr lang="ru-RU" dirty="0">
                <a:latin typeface="Montserrat"/>
              </a:rPr>
              <a:t> </a:t>
            </a:r>
            <a:endParaRPr lang="uk-UA" dirty="0">
              <a:latin typeface="Montserrat"/>
            </a:endParaRPr>
          </a:p>
        </p:txBody>
      </p:sp>
      <p:pic>
        <p:nvPicPr>
          <p:cNvPr id="4" name="Picture 33">
            <a:extLst>
              <a:ext uri="{FF2B5EF4-FFF2-40B4-BE49-F238E27FC236}">
                <a16:creationId xmlns:a16="http://schemas.microsoft.com/office/drawing/2014/main" id="{F50AB33D-E874-C7A7-FA91-A89E1DCE8492}"/>
              </a:ext>
            </a:extLst>
          </p:cNvPr>
          <p:cNvPicPr/>
          <p:nvPr/>
        </p:nvPicPr>
        <p:blipFill>
          <a:blip r:embed="rId4"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5" name="Rectangle 4">
            <a:extLst>
              <a:ext uri="{FF2B5EF4-FFF2-40B4-BE49-F238E27FC236}">
                <a16:creationId xmlns:a16="http://schemas.microsoft.com/office/drawing/2014/main" id="{583AED1B-C33C-FE5B-C73C-CF0DBDD4C6F4}"/>
              </a:ext>
            </a:extLst>
          </p:cNvPr>
          <p:cNvSpPr/>
          <p:nvPr/>
        </p:nvSpPr>
        <p:spPr>
          <a:xfrm>
            <a:off x="1165886" y="3000645"/>
            <a:ext cx="9860225" cy="856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ct val="110000"/>
              </a:lnSpc>
              <a:spcBef>
                <a:spcPct val="0"/>
              </a:spcBef>
              <a:defRPr/>
            </a:pPr>
            <a:r>
              <a:rPr lang="en-US" sz="5400" dirty="0">
                <a:solidFill>
                  <a:srgbClr val="FFFFFF"/>
                </a:solidFill>
                <a:latin typeface="Montserrat"/>
              </a:rPr>
              <a:t>THANK YOU!</a:t>
            </a:r>
            <a:endParaRPr kumimoji="0" lang="en-US" sz="5400" b="0" i="0" u="none" strike="noStrike" kern="1200" cap="none" spc="0" normalizeH="0" baseline="0" noProof="0" dirty="0">
              <a:ln>
                <a:noFill/>
              </a:ln>
              <a:solidFill>
                <a:srgbClr val="FFFFFF"/>
              </a:solidFill>
              <a:effectLst/>
              <a:uLnTx/>
              <a:uFillTx/>
              <a:latin typeface="Montserrat" panose="00000500000000000000" pitchFamily="50" charset="-52"/>
              <a:ea typeface="+mn-ea"/>
              <a:cs typeface="+mn-cs"/>
            </a:endParaRPr>
          </a:p>
        </p:txBody>
      </p:sp>
    </p:spTree>
    <p:extLst>
      <p:ext uri="{BB962C8B-B14F-4D97-AF65-F5344CB8AC3E}">
        <p14:creationId xmlns:p14="http://schemas.microsoft.com/office/powerpoint/2010/main" val="2371409669"/>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4">
            <a:extLst>
              <a:ext uri="{FF2B5EF4-FFF2-40B4-BE49-F238E27FC236}">
                <a16:creationId xmlns:a16="http://schemas.microsoft.com/office/drawing/2014/main" id="{C01AB43C-3733-2A6E-934A-39177F775D49}"/>
              </a:ext>
            </a:extLst>
          </p:cNvPr>
          <p:cNvSpPr txBox="1"/>
          <p:nvPr/>
        </p:nvSpPr>
        <p:spPr>
          <a:xfrm>
            <a:off x="146622" y="1343671"/>
            <a:ext cx="3901596" cy="5006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square" lIns="25400" tIns="25400" rIns="25400" bIns="254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0" u="none" strike="noStrike" dirty="0">
                <a:solidFill>
                  <a:schemeClr val="bg1"/>
                </a:solidFill>
                <a:effectLst/>
                <a:latin typeface="Montserrat" pitchFamily="2" charset="77"/>
              </a:rPr>
              <a:t>Sales’Up </a:t>
            </a:r>
            <a:r>
              <a:rPr lang="en-US" b="1" dirty="0">
                <a:solidFill>
                  <a:schemeClr val="bg1"/>
                </a:solidFill>
                <a:latin typeface="Montserrat" pitchFamily="2" charset="77"/>
              </a:rPr>
              <a:t>Checklists</a:t>
            </a:r>
            <a:r>
              <a:rPr lang="en-US" b="1" i="0" u="none" strike="noStrike" dirty="0">
                <a:solidFill>
                  <a:schemeClr val="bg1"/>
                </a:solidFill>
                <a:effectLst/>
                <a:latin typeface="Montserrat" pitchFamily="2" charset="77"/>
              </a:rPr>
              <a:t> for Creatio </a:t>
            </a:r>
            <a:r>
              <a:rPr lang="en-US" sz="1600" b="0" i="0" u="none" strike="noStrike" dirty="0">
                <a:solidFill>
                  <a:schemeClr val="bg1"/>
                </a:solidFill>
                <a:effectLst/>
                <a:latin typeface="Montserrat" pitchFamily="2" charset="77"/>
              </a:rPr>
              <a:t>-</a:t>
            </a:r>
            <a:r>
              <a:rPr lang="uk-UA" sz="1600" b="0" i="0" u="none" strike="noStrike" dirty="0">
                <a:solidFill>
                  <a:schemeClr val="bg1"/>
                </a:solidFill>
                <a:effectLst/>
                <a:latin typeface="Montserrat" pitchFamily="2" charset="77"/>
              </a:rPr>
              <a:t> </a:t>
            </a:r>
            <a:r>
              <a:rPr lang="en-US" sz="1600" dirty="0">
                <a:solidFill>
                  <a:schemeClr val="bg1"/>
                </a:solidFill>
                <a:latin typeface="Montserrat" pitchFamily="2" charset="77"/>
              </a:rPr>
              <a:t>is a product that revolutionizes business process management by replacing variety of routine operations with convenient checklists.</a:t>
            </a:r>
            <a:endParaRPr lang="uk-UA" sz="1600" b="0" i="0" u="none" strike="noStrike" dirty="0">
              <a:solidFill>
                <a:schemeClr val="bg1"/>
              </a:solidFill>
              <a:effectLst/>
              <a:latin typeface="Montserrat" pitchFamily="2" charset="77"/>
            </a:endParaRPr>
          </a:p>
          <a:p>
            <a:endParaRPr lang="uk-UA" sz="1600" dirty="0">
              <a:solidFill>
                <a:schemeClr val="bg1"/>
              </a:solidFill>
              <a:latin typeface="Montserrat" pitchFamily="2" charset="77"/>
            </a:endParaRPr>
          </a:p>
          <a:p>
            <a:r>
              <a:rPr lang="en-US" sz="1600" dirty="0">
                <a:solidFill>
                  <a:schemeClr val="bg1"/>
                </a:solidFill>
                <a:latin typeface="Montserrat" pitchFamily="2" charset="77"/>
              </a:rPr>
              <a:t>It helps to create individual checklists for each stage of the workflow, also you can use such settings as </a:t>
            </a:r>
            <a:r>
              <a:rPr lang="en-US" sz="1600" dirty="0" err="1">
                <a:solidFill>
                  <a:schemeClr val="bg1"/>
                </a:solidFill>
                <a:latin typeface="Montserrat" pitchFamily="2" charset="77"/>
              </a:rPr>
              <a:t>mandatority</a:t>
            </a:r>
            <a:r>
              <a:rPr lang="en-US" sz="1600" dirty="0">
                <a:solidFill>
                  <a:schemeClr val="bg1"/>
                </a:solidFill>
                <a:latin typeface="Montserrat" pitchFamily="2" charset="77"/>
              </a:rPr>
              <a:t> or type of result.</a:t>
            </a:r>
          </a:p>
          <a:p>
            <a:endParaRPr lang="en-US" sz="1600" dirty="0"/>
          </a:p>
          <a:p>
            <a:r>
              <a:rPr lang="en-US" sz="1600" dirty="0">
                <a:solidFill>
                  <a:schemeClr val="bg1"/>
                </a:solidFill>
                <a:latin typeface="Montserrat"/>
              </a:rPr>
              <a:t>This tool helps companies to gain effective control over processes. Checklist history allows to make efficiency analysis. It simplifies business management by transforming complex processes into simple and structured control systems.</a:t>
            </a:r>
          </a:p>
        </p:txBody>
      </p:sp>
      <p:pic>
        <p:nvPicPr>
          <p:cNvPr id="4" name="Picture 33">
            <a:extLst>
              <a:ext uri="{FF2B5EF4-FFF2-40B4-BE49-F238E27FC236}">
                <a16:creationId xmlns:a16="http://schemas.microsoft.com/office/drawing/2014/main" id="{7CC66AF8-9E62-8355-6EF2-D98A0F6CC86E}"/>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pic>
        <p:nvPicPr>
          <p:cNvPr id="3" name="Рисунок 2">
            <a:extLst>
              <a:ext uri="{FF2B5EF4-FFF2-40B4-BE49-F238E27FC236}">
                <a16:creationId xmlns:a16="http://schemas.microsoft.com/office/drawing/2014/main" id="{7716E4CB-3D8D-2267-E3DB-D77DACFE77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48218" y="1936570"/>
            <a:ext cx="7997160" cy="3661200"/>
          </a:xfrm>
          <a:prstGeom prst="roundRect">
            <a:avLst>
              <a:gd name="adj" fmla="val 1985"/>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12968445"/>
      </p:ext>
    </p:extLst>
  </p:cSld>
  <p:clrMapOvr>
    <a:masterClrMapping/>
  </p:clrMapOvr>
  <p:transition spd="slow" advClick="0">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3">
            <a:extLst>
              <a:ext uri="{FF2B5EF4-FFF2-40B4-BE49-F238E27FC236}">
                <a16:creationId xmlns:a16="http://schemas.microsoft.com/office/drawing/2014/main" id="{96582551-D2FA-3EF9-BA32-4DF9EEB7857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3" name="TextBox 14">
            <a:extLst>
              <a:ext uri="{FF2B5EF4-FFF2-40B4-BE49-F238E27FC236}">
                <a16:creationId xmlns:a16="http://schemas.microsoft.com/office/drawing/2014/main" id="{3102B72C-57AC-599D-0ADD-1A5E56EB39D5}"/>
              </a:ext>
            </a:extLst>
          </p:cNvPr>
          <p:cNvSpPr txBox="1"/>
          <p:nvPr/>
        </p:nvSpPr>
        <p:spPr>
          <a:xfrm>
            <a:off x="994769" y="3095574"/>
            <a:ext cx="10202461" cy="6668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square" lIns="25400" tIns="25400" rIns="25400" bIns="254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i="0" u="none" strike="noStrike" dirty="0">
                <a:solidFill>
                  <a:schemeClr val="bg1"/>
                </a:solidFill>
                <a:effectLst/>
                <a:latin typeface="Montserrat" pitchFamily="2" charset="77"/>
              </a:rPr>
              <a:t>Main functions and use cases</a:t>
            </a:r>
            <a:endParaRPr lang="ru-RU" b="1" dirty="0">
              <a:solidFill>
                <a:schemeClr val="bg1"/>
              </a:solidFill>
              <a:latin typeface="Montserrat" pitchFamily="2" charset="77"/>
            </a:endParaRPr>
          </a:p>
        </p:txBody>
      </p:sp>
    </p:spTree>
    <p:extLst>
      <p:ext uri="{BB962C8B-B14F-4D97-AF65-F5344CB8AC3E}">
        <p14:creationId xmlns:p14="http://schemas.microsoft.com/office/powerpoint/2010/main" val="2789722224"/>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3">
            <a:extLst>
              <a:ext uri="{FF2B5EF4-FFF2-40B4-BE49-F238E27FC236}">
                <a16:creationId xmlns:a16="http://schemas.microsoft.com/office/drawing/2014/main" id="{96582551-D2FA-3EF9-BA32-4DF9EEB7857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3" name="TextBox 14">
            <a:extLst>
              <a:ext uri="{FF2B5EF4-FFF2-40B4-BE49-F238E27FC236}">
                <a16:creationId xmlns:a16="http://schemas.microsoft.com/office/drawing/2014/main" id="{3102B72C-57AC-599D-0ADD-1A5E56EB39D5}"/>
              </a:ext>
            </a:extLst>
          </p:cNvPr>
          <p:cNvSpPr txBox="1"/>
          <p:nvPr/>
        </p:nvSpPr>
        <p:spPr>
          <a:xfrm>
            <a:off x="354301" y="1728392"/>
            <a:ext cx="3658405" cy="4237057"/>
          </a:xfrm>
          <a:prstGeom prst="rect">
            <a:avLst/>
          </a:prstGeom>
          <a:ln w="12700">
            <a:miter lim="400000"/>
          </a:ln>
          <a:extLst>
            <a:ext uri="{C572A759-6A51-4108-AA02-DFA0A04FC94B}">
              <ma14:wrappingTextBoxFlag xmlns="" xmlns:lc="http://schemas.openxmlformats.org/drawingml/2006/lockedCanva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B900"/>
                </a:solidFill>
                <a:effectLst>
                  <a:outerShdw blurRad="38100" dist="38100" dir="2700000" algn="tl">
                    <a:srgbClr val="000000">
                      <a:alpha val="43137"/>
                    </a:srgbClr>
                  </a:outerShdw>
                </a:effectLst>
                <a:latin typeface="Montserrat" pitchFamily="2" charset="77"/>
              </a:rPr>
              <a:t>Checklist features</a:t>
            </a:r>
            <a:r>
              <a:rPr lang="ru-RU" b="1" dirty="0">
                <a:solidFill>
                  <a:srgbClr val="FFB900"/>
                </a:solidFill>
                <a:effectLst>
                  <a:outerShdw blurRad="38100" dist="38100" dir="2700000" algn="tl">
                    <a:srgbClr val="000000">
                      <a:alpha val="43137"/>
                    </a:srgbClr>
                  </a:outerShdw>
                </a:effectLst>
                <a:latin typeface="Montserrat" pitchFamily="2" charset="77"/>
              </a:rPr>
              <a:t>: </a:t>
            </a:r>
          </a:p>
          <a:p>
            <a:pPr marL="285750" indent="-285750">
              <a:buFont typeface="Arial" panose="020B0604020202020204" pitchFamily="34" charset="0"/>
              <a:buChar char="•"/>
            </a:pPr>
            <a:r>
              <a:rPr lang="en-US" sz="1600" dirty="0">
                <a:solidFill>
                  <a:schemeClr val="bg1"/>
                </a:solidFill>
                <a:effectLst>
                  <a:outerShdw blurRad="38100" dist="38100" dir="2700000" algn="tl">
                    <a:srgbClr val="000000">
                      <a:alpha val="43137"/>
                    </a:srgbClr>
                  </a:outerShdw>
                </a:effectLst>
                <a:latin typeface="Montserrat" pitchFamily="2" charset="77"/>
              </a:rPr>
              <a:t>The user can define the sequence, </a:t>
            </a:r>
            <a:r>
              <a:rPr lang="en-US" sz="1600" dirty="0" err="1">
                <a:solidFill>
                  <a:schemeClr val="bg1"/>
                </a:solidFill>
                <a:effectLst>
                  <a:outerShdw blurRad="38100" dist="38100" dir="2700000" algn="tl">
                    <a:srgbClr val="000000">
                      <a:alpha val="43137"/>
                    </a:srgbClr>
                  </a:outerShdw>
                </a:effectLst>
                <a:latin typeface="Montserrat" pitchFamily="2" charset="77"/>
              </a:rPr>
              <a:t>mandatority</a:t>
            </a:r>
            <a:r>
              <a:rPr lang="en-US" sz="1600" dirty="0">
                <a:solidFill>
                  <a:schemeClr val="bg1"/>
                </a:solidFill>
                <a:effectLst>
                  <a:outerShdw blurRad="38100" dist="38100" dir="2700000" algn="tl">
                    <a:srgbClr val="000000">
                      <a:alpha val="43137"/>
                    </a:srgbClr>
                  </a:outerShdw>
                </a:effectLst>
                <a:latin typeface="Montserrat" pitchFamily="2" charset="77"/>
              </a:rPr>
              <a:t>, and follow-up tasks at each step of any workflow facility</a:t>
            </a:r>
            <a:endParaRPr lang="ru-RU" sz="1600" dirty="0">
              <a:solidFill>
                <a:schemeClr val="bg1"/>
              </a:solidFill>
              <a:effectLst>
                <a:outerShdw blurRad="38100" dist="38100" dir="2700000" algn="tl">
                  <a:srgbClr val="000000">
                    <a:alpha val="43137"/>
                  </a:srgbClr>
                </a:outerShdw>
              </a:effectLst>
              <a:latin typeface="Montserrat" pitchFamily="2" charset="77"/>
            </a:endParaRPr>
          </a:p>
          <a:p>
            <a:endParaRPr lang="ru-RU" b="1" i="0" strike="noStrike" dirty="0">
              <a:solidFill>
                <a:srgbClr val="FFB900"/>
              </a:solidFill>
              <a:effectLst>
                <a:outerShdw blurRad="38100" dist="38100" dir="2700000" algn="tl">
                  <a:srgbClr val="000000">
                    <a:alpha val="43137"/>
                  </a:srgbClr>
                </a:outerShdw>
              </a:effectLst>
              <a:latin typeface="Montserrat" pitchFamily="2" charset="77"/>
            </a:endParaRPr>
          </a:p>
          <a:p>
            <a:r>
              <a:rPr lang="en-US" b="1" dirty="0">
                <a:solidFill>
                  <a:srgbClr val="FFB900"/>
                </a:solidFill>
                <a:effectLst>
                  <a:outerShdw blurRad="38100" dist="38100" dir="2700000" algn="tl">
                    <a:srgbClr val="000000">
                      <a:alpha val="43137"/>
                    </a:srgbClr>
                  </a:outerShdw>
                </a:effectLst>
                <a:latin typeface="Montserrat" pitchFamily="2" charset="77"/>
              </a:rPr>
              <a:t>Employee task storage optimization</a:t>
            </a:r>
            <a:r>
              <a:rPr lang="ru-RU" b="1" i="0" strike="noStrike" dirty="0">
                <a:solidFill>
                  <a:srgbClr val="FFB900"/>
                </a:solidFill>
                <a:effectLst>
                  <a:outerShdw blurRad="38100" dist="38100" dir="2700000" algn="tl">
                    <a:srgbClr val="000000">
                      <a:alpha val="43137"/>
                    </a:srgbClr>
                  </a:outerShdw>
                </a:effectLst>
                <a:latin typeface="Montserrat" pitchFamily="2" charset="77"/>
              </a:rPr>
              <a:t>:</a:t>
            </a:r>
          </a:p>
          <a:p>
            <a:pPr marL="285750" indent="-285750">
              <a:buFont typeface="Arial" panose="020B0604020202020204" pitchFamily="34" charset="0"/>
              <a:buChar char="•"/>
            </a:pPr>
            <a:r>
              <a:rPr lang="en-US" sz="1600" i="0" strike="noStrike" dirty="0">
                <a:solidFill>
                  <a:schemeClr val="bg1"/>
                </a:solidFill>
                <a:effectLst>
                  <a:outerShdw blurRad="38100" dist="38100" dir="2700000" algn="tl">
                    <a:srgbClr val="000000">
                      <a:alpha val="43137"/>
                    </a:srgbClr>
                  </a:outerShdw>
                </a:effectLst>
                <a:latin typeface="Montserrat" pitchFamily="2" charset="77"/>
              </a:rPr>
              <a:t>Product helps to </a:t>
            </a:r>
            <a:r>
              <a:rPr lang="en-US" sz="1600" dirty="0">
                <a:solidFill>
                  <a:schemeClr val="bg1"/>
                </a:solidFill>
                <a:effectLst>
                  <a:outerShdw blurRad="38100" dist="38100" dir="2700000" algn="tl">
                    <a:srgbClr val="000000">
                      <a:alpha val="43137"/>
                    </a:srgbClr>
                  </a:outerShdw>
                </a:effectLst>
                <a:latin typeface="Montserrat" pitchFamily="2" charset="77"/>
              </a:rPr>
              <a:t>clear the schedule from repetitive activities, simplifying the task storage process</a:t>
            </a:r>
          </a:p>
          <a:p>
            <a:pPr marL="285750" indent="-285750">
              <a:buFont typeface="Arial" panose="020B0604020202020204" pitchFamily="34" charset="0"/>
              <a:buChar char="•"/>
            </a:pPr>
            <a:endParaRPr lang="ru-RU" dirty="0">
              <a:solidFill>
                <a:schemeClr val="bg1"/>
              </a:solidFill>
              <a:effectLst>
                <a:outerShdw blurRad="38100" dist="38100" dir="2700000" algn="tl">
                  <a:srgbClr val="000000">
                    <a:alpha val="43137"/>
                  </a:srgbClr>
                </a:outerShdw>
              </a:effectLst>
              <a:latin typeface="Montserrat" pitchFamily="2" charset="77"/>
            </a:endParaRPr>
          </a:p>
          <a:p>
            <a:r>
              <a:rPr lang="en-US" b="1" dirty="0">
                <a:solidFill>
                  <a:srgbClr val="FFB900"/>
                </a:solidFill>
                <a:effectLst>
                  <a:outerShdw blurRad="38100" dist="38100" dir="2700000" algn="tl">
                    <a:srgbClr val="000000">
                      <a:alpha val="43137"/>
                    </a:srgbClr>
                  </a:outerShdw>
                </a:effectLst>
                <a:latin typeface="Montserrat" pitchFamily="2" charset="77"/>
              </a:rPr>
              <a:t>List of documentation from the customer at any stage</a:t>
            </a:r>
            <a:r>
              <a:rPr lang="ru-RU" b="1" dirty="0">
                <a:solidFill>
                  <a:srgbClr val="FFB900"/>
                </a:solidFill>
                <a:effectLst>
                  <a:outerShdw blurRad="38100" dist="38100" dir="2700000" algn="tl">
                    <a:srgbClr val="000000">
                      <a:alpha val="43137"/>
                    </a:srgbClr>
                  </a:outerShdw>
                </a:effectLst>
                <a:latin typeface="Montserrat" pitchFamily="2" charset="77"/>
              </a:rPr>
              <a:t>:</a:t>
            </a:r>
          </a:p>
          <a:p>
            <a:pPr marL="285750" indent="-285750">
              <a:buFont typeface="Arial" panose="020B0604020202020204" pitchFamily="34" charset="0"/>
              <a:buChar char="•"/>
            </a:pPr>
            <a:r>
              <a:rPr lang="en-US" sz="1600" dirty="0">
                <a:solidFill>
                  <a:schemeClr val="bg1"/>
                </a:solidFill>
                <a:effectLst>
                  <a:outerShdw blurRad="38100" dist="38100" dir="2700000" algn="tl">
                    <a:srgbClr val="000000">
                      <a:alpha val="43137"/>
                    </a:srgbClr>
                  </a:outerShdw>
                </a:effectLst>
                <a:latin typeface="Montserrat" pitchFamily="2" charset="77"/>
              </a:rPr>
              <a:t>Sale conducting, ordering, marketing activities, case processing</a:t>
            </a:r>
          </a:p>
          <a:p>
            <a:endParaRPr lang="ru-RU" i="0" strike="noStrike" dirty="0">
              <a:solidFill>
                <a:schemeClr val="bg1"/>
              </a:solidFill>
              <a:effectLst/>
              <a:latin typeface="Montserrat" pitchFamily="2" charset="77"/>
            </a:endParaRPr>
          </a:p>
        </p:txBody>
      </p:sp>
      <p:pic>
        <p:nvPicPr>
          <p:cNvPr id="4" name="Рисунок 3">
            <a:extLst>
              <a:ext uri="{FF2B5EF4-FFF2-40B4-BE49-F238E27FC236}">
                <a16:creationId xmlns:a16="http://schemas.microsoft.com/office/drawing/2014/main" id="{6CE29E5C-0F41-7DB1-B47B-582A8565F6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2707" y="1944626"/>
            <a:ext cx="7997160" cy="3661200"/>
          </a:xfrm>
          <a:prstGeom prst="roundRect">
            <a:avLst>
              <a:gd name="adj" fmla="val 2955"/>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032086788"/>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3">
            <a:extLst>
              <a:ext uri="{FF2B5EF4-FFF2-40B4-BE49-F238E27FC236}">
                <a16:creationId xmlns:a16="http://schemas.microsoft.com/office/drawing/2014/main" id="{96582551-D2FA-3EF9-BA32-4DF9EEB7857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
        <p:nvSpPr>
          <p:cNvPr id="3" name="TextBox 14">
            <a:extLst>
              <a:ext uri="{FF2B5EF4-FFF2-40B4-BE49-F238E27FC236}">
                <a16:creationId xmlns:a16="http://schemas.microsoft.com/office/drawing/2014/main" id="{3102B72C-57AC-599D-0ADD-1A5E56EB39D5}"/>
              </a:ext>
            </a:extLst>
          </p:cNvPr>
          <p:cNvSpPr txBox="1"/>
          <p:nvPr/>
        </p:nvSpPr>
        <p:spPr>
          <a:xfrm>
            <a:off x="146622" y="1615598"/>
            <a:ext cx="3692557" cy="4206280"/>
          </a:xfrm>
          <a:prstGeom prst="rect">
            <a:avLst/>
          </a:prstGeom>
          <a:ln w="12700">
            <a:miter lim="400000"/>
          </a:ln>
          <a:extLst>
            <a:ext uri="{C572A759-6A51-4108-AA02-DFA0A04FC94B}">
              <ma14:wrappingTextBoxFlag xmlns="" xmlns:lc="http://schemas.openxmlformats.org/drawingml/2006/lockedCanva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FFB900"/>
                </a:solidFill>
                <a:effectLst>
                  <a:outerShdw blurRad="38100" dist="38100" dir="2700000" algn="tl">
                    <a:srgbClr val="000000">
                      <a:alpha val="43137"/>
                    </a:srgbClr>
                  </a:outerShdw>
                </a:effectLst>
                <a:latin typeface="Montserrat" pitchFamily="2" charset="77"/>
              </a:rPr>
              <a:t>Checklist Settings</a:t>
            </a:r>
            <a:r>
              <a:rPr lang="ru-RU" b="1" i="0" strike="noStrike" dirty="0">
                <a:solidFill>
                  <a:srgbClr val="FFB900"/>
                </a:solidFill>
                <a:effectLst>
                  <a:outerShdw blurRad="38100" dist="38100" dir="2700000" algn="tl">
                    <a:srgbClr val="000000">
                      <a:alpha val="43137"/>
                    </a:srgbClr>
                  </a:outerShdw>
                </a:effectLst>
                <a:latin typeface="Montserrat" pitchFamily="2" charset="77"/>
              </a:rPr>
              <a:t>:</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Montserrat" pitchFamily="2" charset="77"/>
              </a:rPr>
              <a:t>Checklists allow maintaining a list of tasks without being bound to a chronology</a:t>
            </a:r>
            <a:endParaRPr lang="ru-RU" dirty="0">
              <a:solidFill>
                <a:schemeClr val="bg1"/>
              </a:solidFill>
              <a:effectLst>
                <a:outerShdw blurRad="38100" dist="38100" dir="2700000" algn="tl">
                  <a:srgbClr val="000000">
                    <a:alpha val="43137"/>
                  </a:srgbClr>
                </a:outerShdw>
              </a:effectLst>
              <a:latin typeface="Montserrat" pitchFamily="2" charset="77"/>
            </a:endParaRP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Montserrat" pitchFamily="2" charset="77"/>
              </a:rPr>
              <a:t>Setting up the </a:t>
            </a:r>
            <a:r>
              <a:rPr lang="en-US" dirty="0" err="1">
                <a:solidFill>
                  <a:schemeClr val="bg1"/>
                </a:solidFill>
                <a:effectLst>
                  <a:outerShdw blurRad="38100" dist="38100" dir="2700000" algn="tl">
                    <a:srgbClr val="000000">
                      <a:alpha val="43137"/>
                    </a:srgbClr>
                  </a:outerShdw>
                </a:effectLst>
                <a:latin typeface="Montserrat" pitchFamily="2" charset="77"/>
              </a:rPr>
              <a:t>mandatority</a:t>
            </a:r>
            <a:r>
              <a:rPr lang="en-US" dirty="0">
                <a:solidFill>
                  <a:schemeClr val="bg1"/>
                </a:solidFill>
                <a:effectLst>
                  <a:outerShdw blurRad="38100" dist="38100" dir="2700000" algn="tl">
                    <a:srgbClr val="000000">
                      <a:alpha val="43137"/>
                    </a:srgbClr>
                  </a:outerShdw>
                </a:effectLst>
                <a:latin typeface="Montserrat" pitchFamily="2" charset="77"/>
              </a:rPr>
              <a:t> for each one from the item list</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Montserrat" pitchFamily="2" charset="77"/>
              </a:rPr>
              <a:t>Storing files related to each item </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Montserrat" pitchFamily="2" charset="77"/>
              </a:rPr>
              <a:t>Keeping track of each item's due date </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Montserrat" pitchFamily="2" charset="77"/>
              </a:rPr>
              <a:t>Storing checklist history</a:t>
            </a:r>
            <a:r>
              <a:rPr lang="ru-RU" dirty="0">
                <a:solidFill>
                  <a:schemeClr val="bg1"/>
                </a:solidFill>
                <a:effectLst>
                  <a:outerShdw blurRad="38100" dist="38100" dir="2700000" algn="tl">
                    <a:srgbClr val="000000">
                      <a:alpha val="43137"/>
                    </a:srgbClr>
                  </a:outerShdw>
                </a:effectLst>
                <a:latin typeface="Montserrat" pitchFamily="2" charset="77"/>
              </a:rPr>
              <a:t>.</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Montserrat" pitchFamily="2" charset="77"/>
              </a:rPr>
              <a:t>Changing the status of an object upon a checklist completion</a:t>
            </a:r>
            <a:endParaRPr lang="ru-RU" dirty="0">
              <a:solidFill>
                <a:schemeClr val="bg1"/>
              </a:solidFill>
              <a:effectLst>
                <a:outerShdw blurRad="38100" dist="38100" dir="2700000" algn="tl">
                  <a:srgbClr val="000000">
                    <a:alpha val="43137"/>
                  </a:srgbClr>
                </a:outerShdw>
              </a:effectLst>
              <a:latin typeface="Montserrat" pitchFamily="2" charset="77"/>
            </a:endParaRPr>
          </a:p>
        </p:txBody>
      </p:sp>
      <p:pic>
        <p:nvPicPr>
          <p:cNvPr id="4" name="Рисунок 3">
            <a:extLst>
              <a:ext uri="{FF2B5EF4-FFF2-40B4-BE49-F238E27FC236}">
                <a16:creationId xmlns:a16="http://schemas.microsoft.com/office/drawing/2014/main" id="{826C4151-2048-C85D-092A-2A26BC8204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48218" y="1861504"/>
            <a:ext cx="7997160" cy="3661200"/>
          </a:xfrm>
          <a:prstGeom prst="roundRect">
            <a:avLst>
              <a:gd name="adj" fmla="val 241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77777725"/>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1A5120-E288-0297-05E0-DC23608E2C4A}"/>
              </a:ext>
            </a:extLst>
          </p:cNvPr>
          <p:cNvSpPr txBox="1"/>
          <p:nvPr/>
        </p:nvSpPr>
        <p:spPr>
          <a:xfrm>
            <a:off x="343677" y="2459504"/>
            <a:ext cx="11504645" cy="1323439"/>
          </a:xfrm>
          <a:prstGeom prst="rect">
            <a:avLst/>
          </a:prstGeom>
          <a:noFill/>
        </p:spPr>
        <p:txBody>
          <a:bodyPr wrap="square">
            <a:spAutoFit/>
          </a:bodyPr>
          <a:lstStyle/>
          <a:p>
            <a:pPr algn="ctr"/>
            <a:r>
              <a:rPr lang="en-US" sz="4000" b="1" dirty="0">
                <a:solidFill>
                  <a:schemeClr val="bg1"/>
                </a:solidFill>
                <a:latin typeface="Montserrat" panose="00000500000000000000" pitchFamily="2" charset="0"/>
              </a:rPr>
              <a:t>Industrial use cases of</a:t>
            </a:r>
            <a:endParaRPr lang="ru-RU" sz="4000" b="1" dirty="0">
              <a:solidFill>
                <a:schemeClr val="bg1"/>
              </a:solidFill>
              <a:latin typeface="Montserrat" panose="00000500000000000000" pitchFamily="2" charset="0"/>
            </a:endParaRPr>
          </a:p>
          <a:p>
            <a:pPr algn="ctr"/>
            <a:r>
              <a:rPr lang="en-US" sz="4000" b="1" dirty="0">
                <a:solidFill>
                  <a:schemeClr val="bg1"/>
                </a:solidFill>
                <a:latin typeface="Montserrat" panose="00000500000000000000" pitchFamily="2" charset="0"/>
              </a:rPr>
              <a:t>Sales’Up Checklists for Creatio</a:t>
            </a:r>
            <a:endParaRPr lang="ru-RU" sz="4000" b="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2992390458"/>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5">
            <a:extLst>
              <a:ext uri="{FF2B5EF4-FFF2-40B4-BE49-F238E27FC236}">
                <a16:creationId xmlns:a16="http://schemas.microsoft.com/office/drawing/2014/main" id="{21F70FE9-1E03-0E8C-C34A-FFA76A4FD696}"/>
              </a:ext>
            </a:extLst>
          </p:cNvPr>
          <p:cNvSpPr/>
          <p:nvPr/>
        </p:nvSpPr>
        <p:spPr>
          <a:xfrm>
            <a:off x="562947" y="1651518"/>
            <a:ext cx="11184294" cy="4687312"/>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16" name="TextBox 15">
            <a:extLst>
              <a:ext uri="{FF2B5EF4-FFF2-40B4-BE49-F238E27FC236}">
                <a16:creationId xmlns:a16="http://schemas.microsoft.com/office/drawing/2014/main" id="{B051CB05-E59C-DF93-847E-CD78B766F57D}"/>
              </a:ext>
            </a:extLst>
          </p:cNvPr>
          <p:cNvSpPr txBox="1"/>
          <p:nvPr/>
        </p:nvSpPr>
        <p:spPr>
          <a:xfrm>
            <a:off x="690543" y="2091513"/>
            <a:ext cx="5340222" cy="424731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Systematization and control of production stages, including raw material registration, manufacturing, quality control, and packaging.</a:t>
            </a:r>
          </a:p>
          <a:p>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Organization and control of clinical trials, including data collection, reporting, and compliance with requirements.</a:t>
            </a:r>
            <a:endParaRPr lang="ru-RU" dirty="0">
              <a:solidFill>
                <a:schemeClr val="bg1"/>
              </a:solidFill>
              <a:latin typeface="Montserrat" panose="00000500000000000000" pitchFamily="2" charset="0"/>
            </a:endParaRPr>
          </a:p>
          <a:p>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Preparation and systematization of documents for medicines registration, updating of registration dossiers.</a:t>
            </a:r>
            <a:endParaRPr lang="ru-RU" dirty="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06A2A53-017F-ABB6-AEEE-B3CC3B4B1290}"/>
              </a:ext>
            </a:extLst>
          </p:cNvPr>
          <p:cNvSpPr txBox="1"/>
          <p:nvPr/>
        </p:nvSpPr>
        <p:spPr>
          <a:xfrm>
            <a:off x="6030765" y="2091513"/>
            <a:ext cx="5598288"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Management of production processes and quality control during the manufacturing of medical equipment, ensuring compliance with safety and efficiency standards</a:t>
            </a:r>
            <a:r>
              <a:rPr lang="uk-UA" dirty="0">
                <a:solidFill>
                  <a:schemeClr val="bg1"/>
                </a:solidFill>
                <a:latin typeface="Montserrat" panose="00000500000000000000" pitchFamily="2" charset="0"/>
              </a:rPr>
              <a:t>;</a:t>
            </a:r>
          </a:p>
          <a:p>
            <a:pPr marL="285750" indent="-285750">
              <a:buFont typeface="Arial" panose="020B0604020202020204" pitchFamily="34" charset="0"/>
              <a:buChar char="•"/>
            </a:pPr>
            <a:endParaRPr lang="uk-UA"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Organization and control of logistics - raw material supply, manufacturing, packaging, and delivery.</a:t>
            </a:r>
            <a:endParaRPr lang="uk-UA" dirty="0">
              <a:solidFill>
                <a:schemeClr val="bg1"/>
              </a:solidFill>
              <a:latin typeface="Montserrat" panose="00000500000000000000" pitchFamily="2" charset="0"/>
            </a:endParaRPr>
          </a:p>
          <a:p>
            <a:pPr marL="285750" indent="-285750">
              <a:buFont typeface="Arial" panose="020B0604020202020204" pitchFamily="34" charset="0"/>
              <a:buChar char="•"/>
            </a:pPr>
            <a:endParaRPr lang="uk-UA"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Checklists for audits and inspections to meet internal and external requirements.</a:t>
            </a:r>
            <a:endParaRPr lang="ru-RU" dirty="0">
              <a:solidFill>
                <a:schemeClr val="bg1"/>
              </a:solidFill>
              <a:latin typeface="Montserrat" panose="00000500000000000000" pitchFamily="2" charset="0"/>
            </a:endParaRPr>
          </a:p>
          <a:p>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p:txBody>
      </p:sp>
      <p:sp>
        <p:nvSpPr>
          <p:cNvPr id="4" name="Rectangle: Rounded Corners 8">
            <a:extLst>
              <a:ext uri="{FF2B5EF4-FFF2-40B4-BE49-F238E27FC236}">
                <a16:creationId xmlns:a16="http://schemas.microsoft.com/office/drawing/2014/main" id="{DB6F30B0-526C-6293-BD8D-C9FDF710FC3A}"/>
              </a:ext>
            </a:extLst>
          </p:cNvPr>
          <p:cNvSpPr/>
          <p:nvPr/>
        </p:nvSpPr>
        <p:spPr>
          <a:xfrm>
            <a:off x="1026366" y="1309931"/>
            <a:ext cx="10319657" cy="6831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0" u="none" strike="noStrike" dirty="0">
                <a:solidFill>
                  <a:srgbClr val="ED7D31"/>
                </a:solidFill>
                <a:effectLst/>
                <a:latin typeface="Montserrat" pitchFamily="2" charset="77"/>
              </a:rPr>
              <a:t>Pharmacy</a:t>
            </a:r>
            <a:endParaRPr lang="en-US" sz="2000" b="1" dirty="0">
              <a:solidFill>
                <a:srgbClr val="ED7D31"/>
              </a:solidFill>
              <a:effectLst/>
              <a:latin typeface="Montserrat" pitchFamily="2" charset="77"/>
            </a:endParaRPr>
          </a:p>
        </p:txBody>
      </p:sp>
      <p:pic>
        <p:nvPicPr>
          <p:cNvPr id="3" name="Picture 33">
            <a:extLst>
              <a:ext uri="{FF2B5EF4-FFF2-40B4-BE49-F238E27FC236}">
                <a16:creationId xmlns:a16="http://schemas.microsoft.com/office/drawing/2014/main" id="{F8BC98D5-74DF-7D6E-D052-E717F73BE68D}"/>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Tree>
    <p:extLst>
      <p:ext uri="{BB962C8B-B14F-4D97-AF65-F5344CB8AC3E}">
        <p14:creationId xmlns:p14="http://schemas.microsoft.com/office/powerpoint/2010/main" val="384815576"/>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051CB05-E59C-DF93-847E-CD78B766F57D}"/>
              </a:ext>
            </a:extLst>
          </p:cNvPr>
          <p:cNvSpPr txBox="1"/>
          <p:nvPr/>
        </p:nvSpPr>
        <p:spPr>
          <a:xfrm>
            <a:off x="656332" y="2199063"/>
            <a:ext cx="5281049" cy="397031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Control over production cycle, including raw material supply, manufacturing, packaging, and product labeling.</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Checklists implementation to ensure compliance with production safety and quality standards.</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Monitoring of raw material and ready production inventories, considering expiration dates and storage conditions.</a:t>
            </a:r>
          </a:p>
          <a:p>
            <a:endParaRPr lang="ru-RU" dirty="0">
              <a:solidFill>
                <a:schemeClr val="bg1"/>
              </a:solidFill>
              <a:latin typeface="Montserrat" panose="00000500000000000000" pitchFamily="2" charset="0"/>
            </a:endParaRPr>
          </a:p>
        </p:txBody>
      </p:sp>
      <p:sp>
        <p:nvSpPr>
          <p:cNvPr id="3" name="Rectangle: Rounded Corners 5">
            <a:extLst>
              <a:ext uri="{FF2B5EF4-FFF2-40B4-BE49-F238E27FC236}">
                <a16:creationId xmlns:a16="http://schemas.microsoft.com/office/drawing/2014/main" id="{33A8A4C8-BE57-40DF-FD1C-0E7535E9966C}"/>
              </a:ext>
            </a:extLst>
          </p:cNvPr>
          <p:cNvSpPr/>
          <p:nvPr/>
        </p:nvSpPr>
        <p:spPr>
          <a:xfrm>
            <a:off x="562947" y="1651518"/>
            <a:ext cx="11184294" cy="4508723"/>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4" name="Rectangle: Rounded Corners 8">
            <a:extLst>
              <a:ext uri="{FF2B5EF4-FFF2-40B4-BE49-F238E27FC236}">
                <a16:creationId xmlns:a16="http://schemas.microsoft.com/office/drawing/2014/main" id="{E0D0E2D5-CB1E-D043-6667-916E81B01ED8}"/>
              </a:ext>
            </a:extLst>
          </p:cNvPr>
          <p:cNvSpPr/>
          <p:nvPr/>
        </p:nvSpPr>
        <p:spPr>
          <a:xfrm>
            <a:off x="1026366" y="1309931"/>
            <a:ext cx="10319657" cy="6831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ED7D31"/>
                </a:solidFill>
                <a:latin typeface="Montserrat" pitchFamily="2" charset="77"/>
              </a:rPr>
              <a:t>Food industry</a:t>
            </a:r>
            <a:endParaRPr lang="en-US" sz="2000" b="1" dirty="0">
              <a:solidFill>
                <a:srgbClr val="ED7D31"/>
              </a:solidFill>
              <a:effectLst/>
              <a:latin typeface="Montserrat" pitchFamily="2" charset="77"/>
            </a:endParaRPr>
          </a:p>
        </p:txBody>
      </p:sp>
      <p:sp>
        <p:nvSpPr>
          <p:cNvPr id="5" name="TextBox 4">
            <a:extLst>
              <a:ext uri="{FF2B5EF4-FFF2-40B4-BE49-F238E27FC236}">
                <a16:creationId xmlns:a16="http://schemas.microsoft.com/office/drawing/2014/main" id="{49F3EA05-341D-6BB5-E51E-4898BE338FCD}"/>
              </a:ext>
            </a:extLst>
          </p:cNvPr>
          <p:cNvSpPr txBox="1"/>
          <p:nvPr/>
        </p:nvSpPr>
        <p:spPr>
          <a:xfrm>
            <a:off x="5937380" y="2199063"/>
            <a:ext cx="5598288"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Control of beverage production, including recipes, filtration processes, and packaging.</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Implementation of checklists for ensuring compliance with food safety standards and production processes.</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Organization and control of logistics, including raw material delivery, distribution of goods, and warehouse management.</a:t>
            </a:r>
          </a:p>
        </p:txBody>
      </p:sp>
      <p:pic>
        <p:nvPicPr>
          <p:cNvPr id="2" name="Picture 33">
            <a:extLst>
              <a:ext uri="{FF2B5EF4-FFF2-40B4-BE49-F238E27FC236}">
                <a16:creationId xmlns:a16="http://schemas.microsoft.com/office/drawing/2014/main" id="{19C70718-847C-387F-6EAE-EC7BA2C0B52E}"/>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Tree>
    <p:extLst>
      <p:ext uri="{BB962C8B-B14F-4D97-AF65-F5344CB8AC3E}">
        <p14:creationId xmlns:p14="http://schemas.microsoft.com/office/powerpoint/2010/main" val="1493039323"/>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379140-9FA0-410A-7722-97F922BCB128}"/>
              </a:ext>
            </a:extLst>
          </p:cNvPr>
          <p:cNvSpPr txBox="1"/>
          <p:nvPr/>
        </p:nvSpPr>
        <p:spPr>
          <a:xfrm>
            <a:off x="845977" y="2091513"/>
            <a:ext cx="5018555" cy="397031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Implementation of checklists to ensure compliance of financial processes with internal and external standards and regulations.</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Systematization of risk control operations, including assessment, monitoring and reporting.</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Checklists for preparing financial reports, including balance, incomes, and cash flow statements.</a:t>
            </a:r>
          </a:p>
        </p:txBody>
      </p:sp>
      <p:sp>
        <p:nvSpPr>
          <p:cNvPr id="2" name="Rectangle: Rounded Corners 5">
            <a:extLst>
              <a:ext uri="{FF2B5EF4-FFF2-40B4-BE49-F238E27FC236}">
                <a16:creationId xmlns:a16="http://schemas.microsoft.com/office/drawing/2014/main" id="{78107CB8-EF6D-4A60-3C2F-8592054F0946}"/>
              </a:ext>
            </a:extLst>
          </p:cNvPr>
          <p:cNvSpPr/>
          <p:nvPr/>
        </p:nvSpPr>
        <p:spPr>
          <a:xfrm>
            <a:off x="562947" y="1651518"/>
            <a:ext cx="11184294" cy="4508723"/>
          </a:xfrm>
          <a:prstGeom prst="roundRect">
            <a:avLst>
              <a:gd name="adj" fmla="val 54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ontserrat" pitchFamily="2" charset="77"/>
            </a:endParaRPr>
          </a:p>
        </p:txBody>
      </p:sp>
      <p:sp>
        <p:nvSpPr>
          <p:cNvPr id="3" name="Rectangle: Rounded Corners 8">
            <a:extLst>
              <a:ext uri="{FF2B5EF4-FFF2-40B4-BE49-F238E27FC236}">
                <a16:creationId xmlns:a16="http://schemas.microsoft.com/office/drawing/2014/main" id="{31B3133C-BB19-7128-4E35-465E0ABB1603}"/>
              </a:ext>
            </a:extLst>
          </p:cNvPr>
          <p:cNvSpPr/>
          <p:nvPr/>
        </p:nvSpPr>
        <p:spPr>
          <a:xfrm>
            <a:off x="1026366" y="1309931"/>
            <a:ext cx="10319657" cy="6831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ED7D31"/>
                </a:solidFill>
                <a:latin typeface="Montserrat" pitchFamily="2" charset="77"/>
              </a:rPr>
              <a:t>Banking</a:t>
            </a:r>
          </a:p>
        </p:txBody>
      </p:sp>
      <p:sp>
        <p:nvSpPr>
          <p:cNvPr id="4" name="TextBox 3">
            <a:extLst>
              <a:ext uri="{FF2B5EF4-FFF2-40B4-BE49-F238E27FC236}">
                <a16:creationId xmlns:a16="http://schemas.microsoft.com/office/drawing/2014/main" id="{AAB91815-BB20-49E3-4960-B51CA00BD7D3}"/>
              </a:ext>
            </a:extLst>
          </p:cNvPr>
          <p:cNvSpPr txBox="1"/>
          <p:nvPr/>
        </p:nvSpPr>
        <p:spPr>
          <a:xfrm>
            <a:off x="6035592" y="2091513"/>
            <a:ext cx="5310431"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Montserrat" panose="00000500000000000000" pitchFamily="2" charset="0"/>
              </a:rPr>
              <a:t>Management of tax planning, in accordance with up-to-date tax laws and standards.</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Systematization of asset and investment portfolio management, aimed at income growth and risk reduction.</a:t>
            </a: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endParaRPr lang="ru-RU" dirty="0">
              <a:solidFill>
                <a:schemeClr val="bg1"/>
              </a:solidFill>
              <a:latin typeface="Montserrat" panose="00000500000000000000" pitchFamily="2" charset="0"/>
            </a:endParaRPr>
          </a:p>
          <a:p>
            <a:pPr marL="285750" indent="-285750">
              <a:buFont typeface="Arial" panose="020B0604020202020204" pitchFamily="34" charset="0"/>
              <a:buChar char="•"/>
            </a:pPr>
            <a:r>
              <a:rPr lang="en-US" dirty="0">
                <a:solidFill>
                  <a:schemeClr val="bg1"/>
                </a:solidFill>
                <a:latin typeface="Montserrat" panose="00000500000000000000" pitchFamily="2" charset="0"/>
              </a:rPr>
              <a:t>Checklists for financial transactions control, such as payments, transfers, and other financial operations.</a:t>
            </a:r>
            <a:endParaRPr lang="ru-RU" dirty="0">
              <a:solidFill>
                <a:schemeClr val="bg1"/>
              </a:solidFill>
              <a:latin typeface="Montserrat" panose="00000500000000000000" pitchFamily="2" charset="0"/>
            </a:endParaRPr>
          </a:p>
        </p:txBody>
      </p:sp>
      <p:pic>
        <p:nvPicPr>
          <p:cNvPr id="5" name="Picture 33">
            <a:extLst>
              <a:ext uri="{FF2B5EF4-FFF2-40B4-BE49-F238E27FC236}">
                <a16:creationId xmlns:a16="http://schemas.microsoft.com/office/drawing/2014/main" id="{6E0BEF18-9739-6F47-17DC-CB1006B1AF70}"/>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52652" y="-250806"/>
            <a:ext cx="1739348" cy="1562771"/>
          </a:xfrm>
          <a:prstGeom prst="rect">
            <a:avLst/>
          </a:prstGeom>
        </p:spPr>
      </p:pic>
    </p:spTree>
    <p:extLst>
      <p:ext uri="{BB962C8B-B14F-4D97-AF65-F5344CB8AC3E}">
        <p14:creationId xmlns:p14="http://schemas.microsoft.com/office/powerpoint/2010/main" val="989332882"/>
      </p:ext>
    </p:extLst>
  </p:cSld>
  <p:clrMapOvr>
    <a:masterClrMapping/>
  </p:clrMapOvr>
  <p:transition spd="slow">
    <p:fade thruBlk="1"/>
  </p:transition>
</p:sld>
</file>

<file path=ppt/theme/theme1.xml><?xml version="1.0" encoding="utf-8"?>
<a:theme xmlns:a="http://schemas.openxmlformats.org/drawingml/2006/main" name="1_Office Theme">
  <a:themeElements>
    <a:clrScheme name="Creatio">
      <a:dk1>
        <a:srgbClr val="000000"/>
      </a:dk1>
      <a:lt1>
        <a:srgbClr val="FFFFFF"/>
      </a:lt1>
      <a:dk2>
        <a:srgbClr val="A7A7A7"/>
      </a:dk2>
      <a:lt2>
        <a:srgbClr val="535353"/>
      </a:lt2>
      <a:accent1>
        <a:srgbClr val="FF4013"/>
      </a:accent1>
      <a:accent2>
        <a:srgbClr val="C3242A"/>
      </a:accent2>
      <a:accent3>
        <a:srgbClr val="0D2E4E"/>
      </a:accent3>
      <a:accent4>
        <a:srgbClr val="1A4580"/>
      </a:accent4>
      <a:accent5>
        <a:srgbClr val="188082"/>
      </a:accent5>
      <a:accent6>
        <a:srgbClr val="0B2D4D"/>
      </a:accent6>
      <a:hlink>
        <a:srgbClr val="0000FF"/>
      </a:hlink>
      <a:folHlink>
        <a:srgbClr val="FF00FF"/>
      </a:folHlink>
    </a:clrScheme>
    <a:fontScheme name="Creatio">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Тема Office">
  <a:themeElements>
    <a:clrScheme name="Creatio">
      <a:dk1>
        <a:srgbClr val="000000"/>
      </a:dk1>
      <a:lt1>
        <a:srgbClr val="FFFFFF"/>
      </a:lt1>
      <a:dk2>
        <a:srgbClr val="A7A7A7"/>
      </a:dk2>
      <a:lt2>
        <a:srgbClr val="535353"/>
      </a:lt2>
      <a:accent1>
        <a:srgbClr val="FF4013"/>
      </a:accent1>
      <a:accent2>
        <a:srgbClr val="C3242A"/>
      </a:accent2>
      <a:accent3>
        <a:srgbClr val="0D2E4E"/>
      </a:accent3>
      <a:accent4>
        <a:srgbClr val="1A4580"/>
      </a:accent4>
      <a:accent5>
        <a:srgbClr val="188082"/>
      </a:accent5>
      <a:accent6>
        <a:srgbClr val="0B2D4D"/>
      </a:accent6>
      <a:hlink>
        <a:srgbClr val="0000FF"/>
      </a:hlink>
      <a:folHlink>
        <a:srgbClr val="FF00FF"/>
      </a:folHlink>
    </a:clrScheme>
    <a:fontScheme name="Creat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830</Words>
  <Application>Microsoft Office PowerPoint</Application>
  <PresentationFormat>Широкоэкранный</PresentationFormat>
  <Paragraphs>113</Paragraphs>
  <Slides>14</Slides>
  <Notes>13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3</vt:i4>
      </vt:variant>
      <vt:variant>
        <vt:lpstr>Заголовки слайдов</vt:lpstr>
      </vt:variant>
      <vt:variant>
        <vt:i4>14</vt:i4>
      </vt:variant>
    </vt:vector>
  </HeadingPairs>
  <TitlesOfParts>
    <vt:vector size="21" baseType="lpstr">
      <vt:lpstr>Arial</vt:lpstr>
      <vt:lpstr>Calibri</vt:lpstr>
      <vt:lpstr>Calibri Light</vt:lpstr>
      <vt:lpstr>Montserrat</vt:lpstr>
      <vt:lpstr>1_Office Theme</vt:lpstr>
      <vt:lpstr>Office Theme</vt:lpstr>
      <vt:lpstr>4_Тема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Dzhavid Tambakuchi</dc:creator>
  <cp:lastModifiedBy>Nikita Kalinichenko</cp:lastModifiedBy>
  <cp:revision>385</cp:revision>
  <dcterms:created xsi:type="dcterms:W3CDTF">2023-08-29T10:38:26Z</dcterms:created>
  <dcterms:modified xsi:type="dcterms:W3CDTF">2024-03-01T11:18:29Z</dcterms:modified>
</cp:coreProperties>
</file>