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711" r:id="rId2"/>
  </p:sldMasterIdLst>
  <p:notesMasterIdLst>
    <p:notesMasterId r:id="rId12"/>
  </p:notesMasterIdLst>
  <p:sldIdLst>
    <p:sldId id="1930738569" r:id="rId3"/>
    <p:sldId id="1930738556" r:id="rId4"/>
    <p:sldId id="1930738562" r:id="rId5"/>
    <p:sldId id="1930738563" r:id="rId6"/>
    <p:sldId id="1930738565" r:id="rId7"/>
    <p:sldId id="1930738566" r:id="rId8"/>
    <p:sldId id="1930738567" r:id="rId9"/>
    <p:sldId id="1930738568" r:id="rId10"/>
    <p:sldId id="19307385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2AA"/>
    <a:srgbClr val="7D64DA"/>
    <a:srgbClr val="60395F"/>
    <a:srgbClr val="605032"/>
    <a:srgbClr val="4D3360"/>
    <a:srgbClr val="6A7F01"/>
    <a:srgbClr val="191E00"/>
    <a:srgbClr val="3F2E1B"/>
    <a:srgbClr val="333F20"/>
    <a:srgbClr val="326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82"/>
    <p:restoredTop sz="95897"/>
  </p:normalViewPr>
  <p:slideViewPr>
    <p:cSldViewPr snapToGrid="0" snapToObjects="1">
      <p:cViewPr>
        <p:scale>
          <a:sx n="139" d="100"/>
          <a:sy n="139" d="100"/>
        </p:scale>
        <p:origin x="80" y="-2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B6E65-7F2D-2A46-817B-0598ABAE3931}" type="datetimeFigureOut">
              <a:rPr lang="en-US" smtClean="0"/>
              <a:t>7/31/23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6D5D1-AA27-9541-97A1-DBDCFF56E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5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370" y="2564904"/>
            <a:ext cx="11356843" cy="2775181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 sz="67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r>
              <a:rPr lang="ru-RU" dirty="0"/>
              <a:t>Титульная</a:t>
            </a:r>
          </a:p>
        </p:txBody>
      </p:sp>
    </p:spTree>
    <p:extLst>
      <p:ext uri="{BB962C8B-B14F-4D97-AF65-F5344CB8AC3E}">
        <p14:creationId xmlns:p14="http://schemas.microsoft.com/office/powerpoint/2010/main" val="214660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67" tIns="34267" rIns="68567" bIns="342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67" b="0" i="0" u="none" strike="noStrike" cap="none">
                <a:solidFill>
                  <a:srgbClr val="FFFFF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   </a:t>
            </a: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6"/>
          <p:cNvSpPr/>
          <p:nvPr/>
        </p:nvSpPr>
        <p:spPr>
          <a:xfrm>
            <a:off x="0" y="1259840"/>
            <a:ext cx="12192000" cy="454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7"/>
          <p:cNvSpPr/>
          <p:nvPr/>
        </p:nvSpPr>
        <p:spPr>
          <a:xfrm>
            <a:off x="-1519" y="0"/>
            <a:ext cx="121935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155" name="Google Shape;155;p37"/>
          <p:cNvSpPr/>
          <p:nvPr/>
        </p:nvSpPr>
        <p:spPr>
          <a:xfrm>
            <a:off x="-1519" y="1146629"/>
            <a:ext cx="12192000" cy="42381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4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24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8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2"/>
          <p:cNvSpPr/>
          <p:nvPr/>
        </p:nvSpPr>
        <p:spPr>
          <a:xfrm>
            <a:off x="-1519" y="0"/>
            <a:ext cx="121935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166" name="Google Shape;166;p42"/>
          <p:cNvSpPr/>
          <p:nvPr/>
        </p:nvSpPr>
        <p:spPr>
          <a:xfrm>
            <a:off x="6096000" y="1146629"/>
            <a:ext cx="6094481" cy="54451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9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43"/>
          <p:cNvGrpSpPr/>
          <p:nvPr/>
        </p:nvGrpSpPr>
        <p:grpSpPr>
          <a:xfrm>
            <a:off x="286201" y="295272"/>
            <a:ext cx="1406513" cy="287333"/>
            <a:chOff x="212724" y="295272"/>
            <a:chExt cx="1406514" cy="287333"/>
          </a:xfrm>
        </p:grpSpPr>
        <p:sp>
          <p:nvSpPr>
            <p:cNvPr id="170" name="Google Shape;170;p43"/>
            <p:cNvSpPr/>
            <p:nvPr/>
          </p:nvSpPr>
          <p:spPr>
            <a:xfrm>
              <a:off x="573084" y="355596"/>
              <a:ext cx="223836" cy="166685"/>
            </a:xfrm>
            <a:custGeom>
              <a:avLst/>
              <a:gdLst/>
              <a:ahLst/>
              <a:cxnLst/>
              <a:rect l="l" t="t" r="r" b="b"/>
              <a:pathLst>
                <a:path w="179" h="133" extrusionOk="0">
                  <a:moveTo>
                    <a:pt x="138" y="0"/>
                  </a:moveTo>
                  <a:cubicBezTo>
                    <a:pt x="117" y="0"/>
                    <a:pt x="103" y="9"/>
                    <a:pt x="95" y="25"/>
                  </a:cubicBezTo>
                  <a:cubicBezTo>
                    <a:pt x="90" y="9"/>
                    <a:pt x="76" y="0"/>
                    <a:pt x="58" y="0"/>
                  </a:cubicBezTo>
                  <a:cubicBezTo>
                    <a:pt x="37" y="0"/>
                    <a:pt x="25" y="10"/>
                    <a:pt x="14" y="26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5" y="34"/>
                    <a:pt x="27" y="14"/>
                    <a:pt x="53" y="14"/>
                  </a:cubicBezTo>
                  <a:cubicBezTo>
                    <a:pt x="74" y="14"/>
                    <a:pt x="82" y="26"/>
                    <a:pt x="82" y="46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7" y="30"/>
                    <a:pt x="110" y="14"/>
                    <a:pt x="133" y="14"/>
                  </a:cubicBezTo>
                  <a:cubicBezTo>
                    <a:pt x="153" y="14"/>
                    <a:pt x="163" y="25"/>
                    <a:pt x="163" y="45"/>
                  </a:cubicBezTo>
                  <a:cubicBezTo>
                    <a:pt x="163" y="133"/>
                    <a:pt x="163" y="133"/>
                    <a:pt x="163" y="133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12"/>
                    <a:pt x="159" y="0"/>
                    <a:pt x="138" y="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3"/>
            <p:cNvSpPr/>
            <p:nvPr/>
          </p:nvSpPr>
          <p:spPr>
            <a:xfrm>
              <a:off x="212724" y="296859"/>
              <a:ext cx="147636" cy="230184"/>
            </a:xfrm>
            <a:custGeom>
              <a:avLst/>
              <a:gdLst/>
              <a:ahLst/>
              <a:cxnLst/>
              <a:rect l="l" t="t" r="r" b="b"/>
              <a:pathLst>
                <a:path w="119" h="183" extrusionOk="0">
                  <a:moveTo>
                    <a:pt x="61" y="45"/>
                  </a:moveTo>
                  <a:cubicBezTo>
                    <a:pt x="40" y="45"/>
                    <a:pt x="23" y="55"/>
                    <a:pt x="15" y="7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4" y="154"/>
                    <a:pt x="14" y="154"/>
                    <a:pt x="14" y="154"/>
                  </a:cubicBezTo>
                  <a:cubicBezTo>
                    <a:pt x="21" y="173"/>
                    <a:pt x="38" y="183"/>
                    <a:pt x="60" y="183"/>
                  </a:cubicBezTo>
                  <a:cubicBezTo>
                    <a:pt x="96" y="183"/>
                    <a:pt x="119" y="156"/>
                    <a:pt x="119" y="114"/>
                  </a:cubicBezTo>
                  <a:cubicBezTo>
                    <a:pt x="119" y="72"/>
                    <a:pt x="96" y="45"/>
                    <a:pt x="61" y="45"/>
                  </a:cubicBezTo>
                  <a:close/>
                  <a:moveTo>
                    <a:pt x="59" y="170"/>
                  </a:moveTo>
                  <a:cubicBezTo>
                    <a:pt x="32" y="170"/>
                    <a:pt x="14" y="148"/>
                    <a:pt x="14" y="114"/>
                  </a:cubicBezTo>
                  <a:cubicBezTo>
                    <a:pt x="14" y="80"/>
                    <a:pt x="32" y="59"/>
                    <a:pt x="59" y="59"/>
                  </a:cubicBezTo>
                  <a:cubicBezTo>
                    <a:pt x="86" y="59"/>
                    <a:pt x="103" y="80"/>
                    <a:pt x="103" y="114"/>
                  </a:cubicBezTo>
                  <a:cubicBezTo>
                    <a:pt x="103" y="148"/>
                    <a:pt x="86" y="170"/>
                    <a:pt x="59" y="17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3"/>
            <p:cNvSpPr/>
            <p:nvPr/>
          </p:nvSpPr>
          <p:spPr>
            <a:xfrm>
              <a:off x="393698" y="355596"/>
              <a:ext cx="147636" cy="227009"/>
            </a:xfrm>
            <a:custGeom>
              <a:avLst/>
              <a:gdLst/>
              <a:ahLst/>
              <a:cxnLst/>
              <a:rect l="l" t="t" r="r" b="b"/>
              <a:pathLst>
                <a:path w="119" h="181" extrusionOk="0">
                  <a:moveTo>
                    <a:pt x="60" y="0"/>
                  </a:moveTo>
                  <a:cubicBezTo>
                    <a:pt x="39" y="0"/>
                    <a:pt x="23" y="9"/>
                    <a:pt x="14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24" y="127"/>
                    <a:pt x="40" y="137"/>
                    <a:pt x="61" y="137"/>
                  </a:cubicBezTo>
                  <a:cubicBezTo>
                    <a:pt x="96" y="137"/>
                    <a:pt x="119" y="110"/>
                    <a:pt x="119" y="69"/>
                  </a:cubicBezTo>
                  <a:cubicBezTo>
                    <a:pt x="119" y="27"/>
                    <a:pt x="96" y="0"/>
                    <a:pt x="60" y="0"/>
                  </a:cubicBezTo>
                  <a:close/>
                  <a:moveTo>
                    <a:pt x="59" y="123"/>
                  </a:moveTo>
                  <a:cubicBezTo>
                    <a:pt x="32" y="123"/>
                    <a:pt x="14" y="102"/>
                    <a:pt x="14" y="68"/>
                  </a:cubicBezTo>
                  <a:cubicBezTo>
                    <a:pt x="14" y="34"/>
                    <a:pt x="31" y="13"/>
                    <a:pt x="58" y="13"/>
                  </a:cubicBezTo>
                  <a:cubicBezTo>
                    <a:pt x="85" y="13"/>
                    <a:pt x="103" y="35"/>
                    <a:pt x="103" y="69"/>
                  </a:cubicBezTo>
                  <a:cubicBezTo>
                    <a:pt x="103" y="102"/>
                    <a:pt x="85" y="123"/>
                    <a:pt x="59" y="123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3"/>
            <p:cNvSpPr/>
            <p:nvPr/>
          </p:nvSpPr>
          <p:spPr>
            <a:xfrm>
              <a:off x="846132" y="355596"/>
              <a:ext cx="153986" cy="171448"/>
            </a:xfrm>
            <a:custGeom>
              <a:avLst/>
              <a:gdLst/>
              <a:ahLst/>
              <a:cxnLst/>
              <a:rect l="l" t="t" r="r" b="b"/>
              <a:pathLst>
                <a:path w="123" h="137" extrusionOk="0">
                  <a:moveTo>
                    <a:pt x="62" y="0"/>
                  </a:moveTo>
                  <a:cubicBezTo>
                    <a:pt x="24" y="0"/>
                    <a:pt x="0" y="27"/>
                    <a:pt x="0" y="68"/>
                  </a:cubicBezTo>
                  <a:cubicBezTo>
                    <a:pt x="0" y="110"/>
                    <a:pt x="24" y="137"/>
                    <a:pt x="62" y="137"/>
                  </a:cubicBezTo>
                  <a:cubicBezTo>
                    <a:pt x="99" y="137"/>
                    <a:pt x="123" y="110"/>
                    <a:pt x="123" y="69"/>
                  </a:cubicBezTo>
                  <a:cubicBezTo>
                    <a:pt x="123" y="26"/>
                    <a:pt x="99" y="0"/>
                    <a:pt x="62" y="0"/>
                  </a:cubicBezTo>
                  <a:close/>
                  <a:moveTo>
                    <a:pt x="62" y="123"/>
                  </a:moveTo>
                  <a:cubicBezTo>
                    <a:pt x="33" y="123"/>
                    <a:pt x="16" y="102"/>
                    <a:pt x="16" y="68"/>
                  </a:cubicBezTo>
                  <a:cubicBezTo>
                    <a:pt x="16" y="35"/>
                    <a:pt x="34" y="13"/>
                    <a:pt x="61" y="13"/>
                  </a:cubicBezTo>
                  <a:cubicBezTo>
                    <a:pt x="89" y="13"/>
                    <a:pt x="107" y="35"/>
                    <a:pt x="107" y="68"/>
                  </a:cubicBezTo>
                  <a:cubicBezTo>
                    <a:pt x="107" y="102"/>
                    <a:pt x="89" y="123"/>
                    <a:pt x="62" y="123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3"/>
            <p:cNvSpPr/>
            <p:nvPr/>
          </p:nvSpPr>
          <p:spPr>
            <a:xfrm>
              <a:off x="1314440" y="355596"/>
              <a:ext cx="131761" cy="166685"/>
            </a:xfrm>
            <a:custGeom>
              <a:avLst/>
              <a:gdLst/>
              <a:ahLst/>
              <a:cxnLst/>
              <a:rect l="l" t="t" r="r" b="b"/>
              <a:pathLst>
                <a:path w="105" h="133" extrusionOk="0">
                  <a:moveTo>
                    <a:pt x="60" y="0"/>
                  </a:moveTo>
                  <a:cubicBezTo>
                    <a:pt x="38" y="0"/>
                    <a:pt x="25" y="9"/>
                    <a:pt x="15" y="2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29"/>
                    <a:pt x="33" y="14"/>
                    <a:pt x="56" y="14"/>
                  </a:cubicBezTo>
                  <a:cubicBezTo>
                    <a:pt x="76" y="14"/>
                    <a:pt x="89" y="23"/>
                    <a:pt x="89" y="50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5" y="13"/>
                    <a:pt x="86" y="0"/>
                    <a:pt x="60" y="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3"/>
            <p:cNvSpPr/>
            <p:nvPr/>
          </p:nvSpPr>
          <p:spPr>
            <a:xfrm>
              <a:off x="1474777" y="355596"/>
              <a:ext cx="144461" cy="171448"/>
            </a:xfrm>
            <a:custGeom>
              <a:avLst/>
              <a:gdLst/>
              <a:ahLst/>
              <a:cxnLst/>
              <a:rect l="l" t="t" r="r" b="b"/>
              <a:pathLst>
                <a:path w="116" h="137" extrusionOk="0">
                  <a:moveTo>
                    <a:pt x="116" y="67"/>
                  </a:moveTo>
                  <a:cubicBezTo>
                    <a:pt x="116" y="32"/>
                    <a:pt x="97" y="0"/>
                    <a:pt x="59" y="0"/>
                  </a:cubicBezTo>
                  <a:cubicBezTo>
                    <a:pt x="24" y="0"/>
                    <a:pt x="0" y="29"/>
                    <a:pt x="0" y="70"/>
                  </a:cubicBezTo>
                  <a:cubicBezTo>
                    <a:pt x="0" y="111"/>
                    <a:pt x="23" y="137"/>
                    <a:pt x="59" y="137"/>
                  </a:cubicBezTo>
                  <a:cubicBezTo>
                    <a:pt x="90" y="137"/>
                    <a:pt x="109" y="119"/>
                    <a:pt x="115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4" y="113"/>
                    <a:pt x="81" y="124"/>
                    <a:pt x="60" y="124"/>
                  </a:cubicBezTo>
                  <a:cubicBezTo>
                    <a:pt x="29" y="124"/>
                    <a:pt x="16" y="99"/>
                    <a:pt x="16" y="72"/>
                  </a:cubicBezTo>
                  <a:cubicBezTo>
                    <a:pt x="116" y="72"/>
                    <a:pt x="116" y="72"/>
                    <a:pt x="116" y="72"/>
                  </a:cubicBezTo>
                  <a:lnTo>
                    <a:pt x="116" y="67"/>
                  </a:lnTo>
                  <a:close/>
                  <a:moveTo>
                    <a:pt x="16" y="59"/>
                  </a:moveTo>
                  <a:cubicBezTo>
                    <a:pt x="19" y="35"/>
                    <a:pt x="30" y="13"/>
                    <a:pt x="59" y="13"/>
                  </a:cubicBezTo>
                  <a:cubicBezTo>
                    <a:pt x="83" y="13"/>
                    <a:pt x="98" y="30"/>
                    <a:pt x="100" y="59"/>
                  </a:cubicBezTo>
                  <a:lnTo>
                    <a:pt x="16" y="59"/>
                  </a:ln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3"/>
            <p:cNvSpPr/>
            <p:nvPr/>
          </p:nvSpPr>
          <p:spPr>
            <a:xfrm>
              <a:off x="1255703" y="295272"/>
              <a:ext cx="20637" cy="33337"/>
            </a:xfrm>
            <a:prstGeom prst="rect">
              <a:avLst/>
            </a:pr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3"/>
            <p:cNvSpPr/>
            <p:nvPr/>
          </p:nvSpPr>
          <p:spPr>
            <a:xfrm>
              <a:off x="1028693" y="355596"/>
              <a:ext cx="131761" cy="166685"/>
            </a:xfrm>
            <a:custGeom>
              <a:avLst/>
              <a:gdLst/>
              <a:ahLst/>
              <a:cxnLst/>
              <a:rect l="l" t="t" r="r" b="b"/>
              <a:pathLst>
                <a:path w="106" h="133" extrusionOk="0">
                  <a:moveTo>
                    <a:pt x="61" y="0"/>
                  </a:moveTo>
                  <a:cubicBezTo>
                    <a:pt x="39" y="0"/>
                    <a:pt x="26" y="9"/>
                    <a:pt x="15" y="2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29"/>
                    <a:pt x="33" y="14"/>
                    <a:pt x="57" y="14"/>
                  </a:cubicBezTo>
                  <a:cubicBezTo>
                    <a:pt x="77" y="14"/>
                    <a:pt x="90" y="23"/>
                    <a:pt x="90" y="50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13"/>
                    <a:pt x="86" y="0"/>
                    <a:pt x="61" y="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3"/>
            <p:cNvSpPr/>
            <p:nvPr/>
          </p:nvSpPr>
          <p:spPr>
            <a:xfrm>
              <a:off x="1255703" y="358771"/>
              <a:ext cx="20637" cy="163510"/>
            </a:xfrm>
            <a:prstGeom prst="rect">
              <a:avLst/>
            </a:pr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3"/>
            <p:cNvSpPr/>
            <p:nvPr/>
          </p:nvSpPr>
          <p:spPr>
            <a:xfrm>
              <a:off x="1198554" y="296859"/>
              <a:ext cx="20637" cy="225422"/>
            </a:xfrm>
            <a:prstGeom prst="rect">
              <a:avLst/>
            </a:pr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3"/>
            <p:cNvSpPr/>
            <p:nvPr/>
          </p:nvSpPr>
          <p:spPr>
            <a:xfrm>
              <a:off x="801682" y="354009"/>
              <a:ext cx="52387" cy="46037"/>
            </a:xfrm>
            <a:custGeom>
              <a:avLst/>
              <a:gdLst/>
              <a:ahLst/>
              <a:cxnLst/>
              <a:rect l="l" t="t" r="r" b="b"/>
              <a:pathLst>
                <a:path w="33" h="29" extrusionOk="0">
                  <a:moveTo>
                    <a:pt x="16" y="29"/>
                  </a:moveTo>
                  <a:lnTo>
                    <a:pt x="33" y="0"/>
                  </a:lnTo>
                  <a:lnTo>
                    <a:pt x="0" y="0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43"/>
          <p:cNvSpPr/>
          <p:nvPr/>
        </p:nvSpPr>
        <p:spPr>
          <a:xfrm>
            <a:off x="1" y="1"/>
            <a:ext cx="12191999" cy="6870700"/>
          </a:xfrm>
          <a:prstGeom prst="rect">
            <a:avLst/>
          </a:prstGeom>
          <a:gradFill>
            <a:gsLst>
              <a:gs pos="0">
                <a:srgbClr val="052039"/>
              </a:gs>
              <a:gs pos="100000">
                <a:srgbClr val="0A2C4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lang="en" sz="1867" b="0" i="0" u="none" strike="noStrike" cap="none">
                <a:solidFill>
                  <a:schemeClr val="lt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   </a:t>
            </a: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3"/>
          <p:cNvSpPr/>
          <p:nvPr/>
        </p:nvSpPr>
        <p:spPr>
          <a:xfrm rot="10800000" flipH="1">
            <a:off x="0" y="627389"/>
            <a:ext cx="12192000" cy="5887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endParaRPr sz="1867" b="0" i="0" u="none" strike="noStrike" cap="none">
              <a:solidFill>
                <a:srgbClr val="FFFFFF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pic>
        <p:nvPicPr>
          <p:cNvPr id="183" name="Google Shape;183;p43" descr="Ð¤Ð°Ð¹Ð»:Worldmap-blank.svg"/>
          <p:cNvPicPr preferRelativeResize="0"/>
          <p:nvPr/>
        </p:nvPicPr>
        <p:blipFill rotWithShape="1">
          <a:blip r:embed="rId2">
            <a:alphaModFix/>
          </a:blip>
          <a:srcRect b="16622"/>
          <a:stretch/>
        </p:blipFill>
        <p:spPr>
          <a:xfrm>
            <a:off x="-95019" y="829423"/>
            <a:ext cx="12287020" cy="5019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0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1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ая страница" userDrawn="1">
  <p:cSld name="Основная страница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825506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220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9840416" y="5925278"/>
            <a:ext cx="2112235" cy="768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4" name="Параллелограмм 4"/>
          <p:cNvSpPr/>
          <p:nvPr userDrawn="1"/>
        </p:nvSpPr>
        <p:spPr>
          <a:xfrm rot="5400000">
            <a:off x="5629645" y="-5629635"/>
            <a:ext cx="932721" cy="12192000"/>
          </a:xfrm>
          <a:prstGeom prst="parallelogram">
            <a:avLst>
              <a:gd name="adj" fmla="val 0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0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7449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42"/>
          <a:stretch/>
        </p:blipFill>
        <p:spPr>
          <a:xfrm>
            <a:off x="0" y="-1"/>
            <a:ext cx="12192000" cy="936625"/>
          </a:xfrm>
          <a:prstGeom prst="rect">
            <a:avLst/>
          </a:prstGeom>
        </p:spPr>
      </p:pic>
      <p:sp>
        <p:nvSpPr>
          <p:cNvPr id="4" name="Параллелограмм 4"/>
          <p:cNvSpPr/>
          <p:nvPr userDrawn="1"/>
        </p:nvSpPr>
        <p:spPr>
          <a:xfrm rot="5400000">
            <a:off x="5629645" y="-5629635"/>
            <a:ext cx="932721" cy="12192000"/>
          </a:xfrm>
          <a:prstGeom prst="parallelogram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28764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4" name="Picture 8" descr="https://www.rashidnotash.com/wp-content/uploads/2018/06/NOTASH-Condo-Board-May-Be-Unhealthy-1.jpg">
            <a:extLst>
              <a:ext uri="{FF2B5EF4-FFF2-40B4-BE49-F238E27FC236}">
                <a16:creationId xmlns:a16="http://schemas.microsoft.com/office/drawing/2014/main" id="{1CC268BF-0B9B-3944-B51E-6490549152A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1468">
            <a:extLst>
              <a:ext uri="{FF2B5EF4-FFF2-40B4-BE49-F238E27FC236}">
                <a16:creationId xmlns:a16="http://schemas.microsoft.com/office/drawing/2014/main" id="{E1A018EE-B1C7-834A-81DE-2EF90EE4591D}"/>
              </a:ext>
            </a:extLst>
          </p:cNvPr>
          <p:cNvSpPr/>
          <p:nvPr userDrawn="1"/>
        </p:nvSpPr>
        <p:spPr>
          <a:xfrm>
            <a:off x="0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36479A">
                  <a:alpha val="81000"/>
                </a:srgbClr>
              </a:gs>
              <a:gs pos="100000">
                <a:srgbClr val="44235D">
                  <a:alpha val="87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2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d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www.rashidnotash.com/wp-content/uploads/2018/06/NOTASH-Condo-Board-May-Be-Unhealthy-1.jpg">
            <a:extLst>
              <a:ext uri="{FF2B5EF4-FFF2-40B4-BE49-F238E27FC236}">
                <a16:creationId xmlns:a16="http://schemas.microsoft.com/office/drawing/2014/main" id="{761E1AA5-3E45-9349-9B65-A6D61DBDA29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1468">
            <a:extLst>
              <a:ext uri="{FF2B5EF4-FFF2-40B4-BE49-F238E27FC236}">
                <a16:creationId xmlns:a16="http://schemas.microsoft.com/office/drawing/2014/main" id="{50875B3B-15FD-1344-A31B-F7ED782EE572}"/>
              </a:ext>
            </a:extLst>
          </p:cNvPr>
          <p:cNvSpPr/>
          <p:nvPr userDrawn="1"/>
        </p:nvSpPr>
        <p:spPr>
          <a:xfrm>
            <a:off x="0" y="0"/>
            <a:ext cx="12192002" cy="6872748"/>
          </a:xfrm>
          <a:prstGeom prst="rect">
            <a:avLst/>
          </a:prstGeom>
          <a:gradFill flip="none" rotWithShape="1">
            <a:gsLst>
              <a:gs pos="0">
                <a:srgbClr val="36479A">
                  <a:alpha val="81000"/>
                </a:srgbClr>
              </a:gs>
              <a:gs pos="100000">
                <a:srgbClr val="44235D">
                  <a:alpha val="87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7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4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52039"/>
              </a:gs>
              <a:gs pos="100000">
                <a:srgbClr val="0A2C4B"/>
              </a:gs>
            </a:gsLst>
            <a:lin ang="5400000" scaled="0"/>
          </a:gradFill>
          <a:ln>
            <a:noFill/>
          </a:ln>
        </p:spPr>
        <p:txBody>
          <a:bodyPr spcFirstLastPara="1" wrap="square" lIns="68567" tIns="34267" rIns="68567" bIns="342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67" b="0" i="0" u="none" strike="noStrike" cap="none">
                <a:solidFill>
                  <a:srgbClr val="FFFFF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   </a:t>
            </a: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39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00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147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orient="horz">
          <p15:clr>
            <a:srgbClr val="F26B43"/>
          </p15:clr>
        </p15:guide>
        <p15:guide id="4" orient="horz" pos="3240">
          <p15:clr>
            <a:srgbClr val="F26B43"/>
          </p15:clr>
        </p15:guide>
        <p15:guide id="5">
          <p15:clr>
            <a:srgbClr val="F26B43"/>
          </p15:clr>
        </p15:guide>
        <p15:guide id="6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040" y="375540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400" b="1" dirty="0">
                <a:solidFill>
                  <a:schemeClr val="bg1"/>
                </a:solidFill>
                <a:latin typeface="Montserrat"/>
              </a:rPr>
              <a:t>Approval for </a:t>
            </a:r>
            <a:r>
              <a:rPr lang="en-US" sz="3400" b="1" dirty="0" err="1">
                <a:solidFill>
                  <a:schemeClr val="bg1"/>
                </a:solidFill>
                <a:latin typeface="Montserrat"/>
              </a:rPr>
              <a:t>Creatio</a:t>
            </a:r>
            <a:endParaRPr lang="en-US" sz="3400" b="1" dirty="0">
              <a:solidFill>
                <a:schemeClr val="bg1"/>
              </a:solidFill>
              <a:latin typeface="Montserrat"/>
            </a:endParaRPr>
          </a:p>
          <a:p>
            <a:pPr algn="just"/>
            <a:r>
              <a:rPr lang="en-US" b="1" dirty="0">
                <a:solidFill>
                  <a:schemeClr val="bg1"/>
                </a:solidFill>
                <a:latin typeface="Montserrat"/>
              </a:rPr>
              <a:t>Accelerate the approval process</a:t>
            </a:r>
            <a:endParaRPr lang="uk-UA" b="1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5" name="Picture 3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31"/>
            <a:ext cx="3037840" cy="2513331"/>
          </a:xfrm>
          <a:prstGeom prst="rect">
            <a:avLst/>
          </a:prstGeom>
        </p:spPr>
      </p:pic>
      <p:pic>
        <p:nvPicPr>
          <p:cNvPr id="6" name="Рисунок 32">
            <a:extLst>
              <a:ext uri="{FF2B5EF4-FFF2-40B4-BE49-F238E27FC236}">
                <a16:creationId xmlns:a16="http://schemas.microsoft.com/office/drawing/2014/main" id="{870348DC-AD5E-DD1D-E99C-6936444199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9200" y="1926000"/>
            <a:ext cx="5717286" cy="4519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95571D-ED22-C0A6-3770-955FD8941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855" y="2141034"/>
            <a:ext cx="5215942" cy="290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8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0" y="1592714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3203" y="2990086"/>
            <a:ext cx="4991918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  <a:latin typeface="Montserrat"/>
              </a:rPr>
              <a:t>Approval workflow for any section of </a:t>
            </a:r>
            <a:r>
              <a:rPr lang="en-US" sz="1600" dirty="0" err="1">
                <a:solidFill>
                  <a:schemeClr val="tx1"/>
                </a:solidFill>
                <a:latin typeface="Montserrat"/>
              </a:rPr>
              <a:t>Creatio</a:t>
            </a:r>
            <a:r>
              <a:rPr lang="en-US" sz="1600" dirty="0">
                <a:solidFill>
                  <a:schemeClr val="tx1"/>
                </a:solidFill>
                <a:latin typeface="Montserrat"/>
              </a:rPr>
              <a:t> that allows for parallel and sequential approvals of cases of any complexity.</a:t>
            </a:r>
          </a:p>
          <a:p>
            <a:pPr algn="just"/>
            <a:endParaRPr lang="en-US" sz="1600" b="1" dirty="0">
              <a:solidFill>
                <a:schemeClr val="tx1"/>
              </a:solidFill>
              <a:latin typeface="Montserrat"/>
            </a:endParaRPr>
          </a:p>
          <a:p>
            <a:pPr algn="just"/>
            <a:r>
              <a:rPr lang="en-US" sz="1600" b="1" dirty="0">
                <a:solidFill>
                  <a:schemeClr val="tx1"/>
                </a:solidFill>
                <a:latin typeface="Montserrat"/>
              </a:rPr>
              <a:t>Approval for </a:t>
            </a:r>
            <a:r>
              <a:rPr lang="en-US" sz="1600" b="1" dirty="0" err="1">
                <a:solidFill>
                  <a:schemeClr val="tx1"/>
                </a:solidFill>
                <a:latin typeface="Montserrat"/>
              </a:rPr>
              <a:t>Creatio</a:t>
            </a:r>
            <a:r>
              <a:rPr lang="en-US" sz="1600" dirty="0">
                <a:solidFill>
                  <a:schemeClr val="tx1"/>
                </a:solidFill>
                <a:latin typeface="Montserrat"/>
              </a:rPr>
              <a:t>  is a product that allows you to create a parallel, sequential, and mixed approval processes of any complexity.</a:t>
            </a:r>
          </a:p>
        </p:txBody>
      </p:sp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Approval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32">
            <a:extLst>
              <a:ext uri="{FF2B5EF4-FFF2-40B4-BE49-F238E27FC236}">
                <a16:creationId xmlns:a16="http://schemas.microsoft.com/office/drawing/2014/main" id="{77C8039F-5DB3-8F80-D210-AFEBC65BCA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9200" y="1926000"/>
            <a:ext cx="5717286" cy="4519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A3E614-28EB-BA2B-6AE3-AD5734AFD1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855" y="2141034"/>
            <a:ext cx="5215942" cy="290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3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0" y="1606837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Approval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89161" y="2410727"/>
            <a:ext cx="4782931" cy="3124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Montserrat"/>
              </a:rPr>
              <a:t>Use cases:</a:t>
            </a:r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  <a:p>
            <a:pPr marL="171450" indent="-171450" algn="just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Montserrat"/>
              </a:rPr>
              <a:t>Setting up a new approving pattern is conveniently implemented in a separate section in </a:t>
            </a:r>
            <a:r>
              <a:rPr lang="en-US" sz="1600" dirty="0" err="1">
                <a:solidFill>
                  <a:schemeClr val="tx1"/>
                </a:solidFill>
                <a:latin typeface="Montserrat"/>
              </a:rPr>
              <a:t>Creatio</a:t>
            </a:r>
            <a:r>
              <a:rPr lang="en-US" sz="1600" dirty="0">
                <a:solidFill>
                  <a:schemeClr val="tx1"/>
                </a:solidFill>
                <a:latin typeface="Montserrat"/>
              </a:rPr>
              <a:t>. With this application you can create both simple and branched approval processes. You can also include different rules for the transition from one approval stage to another.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br>
              <a:rPr lang="ru-RU" sz="16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6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  <p:pic>
        <p:nvPicPr>
          <p:cNvPr id="3" name="Рисунок 32">
            <a:extLst>
              <a:ext uri="{FF2B5EF4-FFF2-40B4-BE49-F238E27FC236}">
                <a16:creationId xmlns:a16="http://schemas.microsoft.com/office/drawing/2014/main" id="{D8ACBA2A-890A-6DDA-F53B-E24546B95F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9200" y="1926000"/>
            <a:ext cx="5717286" cy="45196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0DB5EB-2E43-3C46-FAEF-73C3ED35B3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4728" y="2130553"/>
            <a:ext cx="5227320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-1" y="1594727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Approval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90605" y="2123933"/>
            <a:ext cx="4782931" cy="5016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Montserrat"/>
              </a:rPr>
              <a:t>Key features:</a:t>
            </a:r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ontserrat"/>
              </a:rPr>
              <a:t>Customize the approval sequence within your company considering both job roles and specific employees for the process.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ontserrat"/>
              </a:rPr>
              <a:t>Set serial, parallel, and mixed approvals within the same approval workflow.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ontserrat"/>
              </a:rPr>
              <a:t>Set up an automatic launch of the approval process for any conditions using advanced filter functionality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br>
              <a:rPr lang="en-US" sz="1600" dirty="0">
                <a:solidFill>
                  <a:schemeClr val="tx1"/>
                </a:solidFill>
                <a:latin typeface="Montserrat"/>
              </a:rPr>
            </a:br>
            <a:br>
              <a:rPr lang="ru-RU" sz="16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6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  <p:pic>
        <p:nvPicPr>
          <p:cNvPr id="2" name="Рисунок 32">
            <a:extLst>
              <a:ext uri="{FF2B5EF4-FFF2-40B4-BE49-F238E27FC236}">
                <a16:creationId xmlns:a16="http://schemas.microsoft.com/office/drawing/2014/main" id="{0927B70E-9499-183D-4F8E-A22BD23D3C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9200" y="1926000"/>
            <a:ext cx="5701504" cy="450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7C36A7-0C9D-DAD0-2287-78C7909321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3362" y="2123933"/>
            <a:ext cx="5206013" cy="290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-1" y="1594727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Approval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90604" y="2123933"/>
            <a:ext cx="4782931" cy="5370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Montserrat"/>
              </a:rPr>
              <a:t>Key features:</a:t>
            </a:r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Set up the rules for changing any fields of a record that has been approved. For example there is no need to manually change the agreement status to the “Agreed” after visa approval. The system will do it automatically.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If the approval is rejected, the system will automatically send a notification to a user with a comment from a person who rejected it.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Multilingual email templates are supported. Users will receive notifications in the language indicated on the Contact section card in the "Preferred language" column.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br>
              <a:rPr lang="en-US" sz="1400" dirty="0">
                <a:solidFill>
                  <a:schemeClr val="tx1"/>
                </a:solidFill>
                <a:latin typeface="Montserrat"/>
              </a:rPr>
            </a:br>
            <a:br>
              <a:rPr lang="ru-RU" sz="14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  <p:pic>
        <p:nvPicPr>
          <p:cNvPr id="2" name="Рисунок 32">
            <a:extLst>
              <a:ext uri="{FF2B5EF4-FFF2-40B4-BE49-F238E27FC236}">
                <a16:creationId xmlns:a16="http://schemas.microsoft.com/office/drawing/2014/main" id="{FC5F1B5E-F3AE-1BA0-7783-3CF0DD348B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9200" y="1926000"/>
            <a:ext cx="5701504" cy="450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54D5C7-5F37-485D-CEA2-B922C95AB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02" y="2123933"/>
            <a:ext cx="5185842" cy="29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0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-1" y="1594727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Approval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90601" y="2617616"/>
            <a:ext cx="4984520" cy="3077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200" b="1" dirty="0">
              <a:solidFill>
                <a:schemeClr val="tx1"/>
              </a:solidFill>
              <a:latin typeface="Montserrat" pitchFamily="2" charset="0"/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Segoe UI (основной текст)"/>
              </a:rPr>
              <a:t>When a status of an order is changed to </a:t>
            </a:r>
            <a:r>
              <a:rPr lang="uk-UA" sz="1600" dirty="0">
                <a:solidFill>
                  <a:schemeClr val="tx1"/>
                </a:solidFill>
                <a:latin typeface="Segoe UI (основной текст)"/>
              </a:rPr>
              <a:t>«</a:t>
            </a:r>
            <a:r>
              <a:rPr lang="en-US" sz="1600" dirty="0">
                <a:solidFill>
                  <a:schemeClr val="tx1"/>
                </a:solidFill>
                <a:latin typeface="Segoe UI (основной текст)"/>
              </a:rPr>
              <a:t>Approving</a:t>
            </a:r>
            <a:r>
              <a:rPr lang="uk-UA" sz="1600" dirty="0">
                <a:solidFill>
                  <a:schemeClr val="tx1"/>
                </a:solidFill>
                <a:latin typeface="Segoe UI (основной текст)"/>
              </a:rPr>
              <a:t>»,</a:t>
            </a:r>
            <a:r>
              <a:rPr lang="en-US" sz="1600" dirty="0">
                <a:solidFill>
                  <a:schemeClr val="tx1"/>
                </a:solidFill>
                <a:latin typeface="Segoe UI (основной текст)"/>
              </a:rPr>
              <a:t> the approving process starts. If an order’s sum is bigger than 20 000, then an order has to be approved by finance department; if an order’s sum is bigger than 50 000, it has to be approved by a head of finance department.  After an order is approved, its status automatically changes to </a:t>
            </a:r>
            <a:r>
              <a:rPr lang="uk-UA" sz="1600" dirty="0">
                <a:solidFill>
                  <a:schemeClr val="tx1"/>
                </a:solidFill>
                <a:latin typeface="Segoe UI (основной текст)"/>
              </a:rPr>
              <a:t>«</a:t>
            </a:r>
            <a:r>
              <a:rPr lang="en-US" sz="1600" dirty="0">
                <a:solidFill>
                  <a:schemeClr val="tx1"/>
                </a:solidFill>
                <a:latin typeface="Segoe UI (основной текст)"/>
              </a:rPr>
              <a:t>In progress</a:t>
            </a:r>
            <a:r>
              <a:rPr lang="uk-UA" sz="1600" dirty="0">
                <a:solidFill>
                  <a:schemeClr val="tx1"/>
                </a:solidFill>
                <a:latin typeface="Segoe UI (основной текст)"/>
              </a:rPr>
              <a:t>»</a:t>
            </a:r>
            <a:r>
              <a:rPr lang="en-US" sz="1600" dirty="0">
                <a:solidFill>
                  <a:schemeClr val="tx1"/>
                </a:solidFill>
                <a:latin typeface="Segoe UI (основной текст)"/>
              </a:rPr>
              <a:t>. 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br>
              <a:rPr lang="en-US" sz="1200" dirty="0">
                <a:solidFill>
                  <a:schemeClr val="tx1"/>
                </a:solidFill>
                <a:latin typeface="Montserrat"/>
              </a:rPr>
            </a:br>
            <a:br>
              <a:rPr lang="ru-RU" sz="12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2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  <p:pic>
        <p:nvPicPr>
          <p:cNvPr id="2" name="Рисунок 32">
            <a:extLst>
              <a:ext uri="{FF2B5EF4-FFF2-40B4-BE49-F238E27FC236}">
                <a16:creationId xmlns:a16="http://schemas.microsoft.com/office/drawing/2014/main" id="{E69D4782-379B-AE75-0984-0BF169E8A4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9200" y="1926000"/>
            <a:ext cx="5701504" cy="450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38A87F-824C-F5B6-7C63-6689C21A6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7296" y="2141204"/>
            <a:ext cx="5207327" cy="288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3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-1" y="1594727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Approval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/>
          <p:cNvSpPr/>
          <p:nvPr/>
        </p:nvSpPr>
        <p:spPr>
          <a:xfrm>
            <a:off x="372381" y="2205212"/>
            <a:ext cx="8192499" cy="1585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2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Montserrat" pitchFamily="2" charset="0"/>
              </a:rPr>
              <a:t>Configuring the process of approval through </a:t>
            </a:r>
            <a:r>
              <a:rPr lang="en-US" sz="1400" b="1" dirty="0" err="1">
                <a:solidFill>
                  <a:schemeClr val="tx1"/>
                </a:solidFill>
                <a:latin typeface="Montserrat" pitchFamily="2" charset="0"/>
              </a:rPr>
              <a:t>Creatio</a:t>
            </a:r>
            <a:r>
              <a:rPr lang="en-US" sz="1400" b="1" dirty="0">
                <a:solidFill>
                  <a:schemeClr val="tx1"/>
                </a:solidFill>
                <a:latin typeface="Montserrat" pitchFamily="2" charset="0"/>
              </a:rPr>
              <a:t> business processes:</a:t>
            </a:r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pPr marL="171450" indent="-171450" algn="just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Setup time needed for a </a:t>
            </a:r>
            <a:r>
              <a:rPr lang="en-US" sz="1400" dirty="0" err="1">
                <a:solidFill>
                  <a:schemeClr val="tx1"/>
                </a:solidFill>
                <a:latin typeface="Montserrat"/>
              </a:rPr>
              <a:t>Sales’Up</a:t>
            </a:r>
            <a:r>
              <a:rPr lang="en-US" sz="1400" dirty="0">
                <a:solidFill>
                  <a:schemeClr val="tx1"/>
                </a:solidFill>
                <a:latin typeface="Montserrat"/>
              </a:rPr>
              <a:t> analyst  is 7 hours</a:t>
            </a:r>
            <a:r>
              <a:rPr lang="uk-UA" sz="1400" dirty="0">
                <a:solidFill>
                  <a:schemeClr val="tx1"/>
                </a:solidFill>
                <a:latin typeface="Montserrat"/>
              </a:rPr>
              <a:t> </a:t>
            </a:r>
            <a:endParaRPr lang="en-US" sz="1400" dirty="0">
              <a:solidFill>
                <a:schemeClr val="tx1"/>
              </a:solidFill>
              <a:latin typeface="Montserrat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br>
              <a:rPr lang="ru-RU" sz="12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2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26004D-20FA-3766-F923-17802A3E3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177957"/>
            <a:ext cx="12192000" cy="287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-1" y="1594727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Approval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90603" y="2150322"/>
            <a:ext cx="4782931" cy="3447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2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Montserrat" pitchFamily="2" charset="0"/>
              </a:rPr>
              <a:t>Configuring the process of approval through Approvals for </a:t>
            </a:r>
            <a:r>
              <a:rPr lang="en-US" sz="1600" b="1" dirty="0" err="1">
                <a:solidFill>
                  <a:schemeClr val="tx1"/>
                </a:solidFill>
                <a:latin typeface="Montserrat" pitchFamily="2" charset="0"/>
              </a:rPr>
              <a:t>Creatio</a:t>
            </a:r>
            <a:r>
              <a:rPr lang="en-US" sz="1600" b="1" dirty="0">
                <a:solidFill>
                  <a:schemeClr val="tx1"/>
                </a:solidFill>
                <a:latin typeface="Montserrat" pitchFamily="2" charset="0"/>
              </a:rPr>
              <a:t>:</a:t>
            </a:r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ontserrat"/>
              </a:rPr>
              <a:t>Setup time is 30 minutes;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ontserrat"/>
              </a:rPr>
              <a:t>It is possible to setup different conditions for sighting process participants in one setting;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ontserrat"/>
              </a:rPr>
              <a:t>Easily changed conditions of a sighting process.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br>
              <a:rPr lang="en-US" sz="1200" dirty="0">
                <a:solidFill>
                  <a:schemeClr val="tx1"/>
                </a:solidFill>
                <a:latin typeface="Montserrat"/>
              </a:rPr>
            </a:br>
            <a:br>
              <a:rPr lang="ru-RU" sz="12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2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1EB348-18B6-FF3E-4FEB-50FF57BE6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741" y="2205213"/>
            <a:ext cx="6087132" cy="35936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568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0" y="1592714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Approval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90605" y="241333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Montserrat"/>
              </a:rPr>
              <a:t>CONTACT US:</a:t>
            </a:r>
            <a:endParaRPr lang="uk-UA" dirty="0">
              <a:solidFill>
                <a:schemeClr val="accent1"/>
              </a:solidFill>
              <a:latin typeface="Montserrat"/>
            </a:endParaRPr>
          </a:p>
          <a:p>
            <a:r>
              <a:rPr lang="ru-RU" dirty="0">
                <a:latin typeface="Montserrat"/>
              </a:rPr>
              <a:t> </a:t>
            </a:r>
            <a:endParaRPr lang="uk-UA" dirty="0">
              <a:latin typeface="Montserrat"/>
            </a:endParaRPr>
          </a:p>
          <a:p>
            <a:r>
              <a:rPr lang="ru-RU" u="sng" dirty="0">
                <a:latin typeface="Montserrat"/>
              </a:rPr>
              <a:t>salesup-it.com</a:t>
            </a:r>
            <a:endParaRPr lang="uk-UA" dirty="0">
              <a:latin typeface="Montserrat"/>
            </a:endParaRPr>
          </a:p>
          <a:p>
            <a:r>
              <a:rPr lang="ru-RU" u="sng" dirty="0">
                <a:latin typeface="Montserrat"/>
              </a:rPr>
              <a:t>care@salesup-it.com</a:t>
            </a:r>
            <a:endParaRPr lang="uk-UA" dirty="0">
              <a:latin typeface="Montserrat"/>
            </a:endParaRPr>
          </a:p>
          <a:p>
            <a:r>
              <a:rPr lang="ru-RU" dirty="0">
                <a:latin typeface="Montserrat"/>
              </a:rPr>
              <a:t> </a:t>
            </a:r>
            <a:endParaRPr lang="uk-UA" dirty="0">
              <a:latin typeface="Montserrat"/>
            </a:endParaRPr>
          </a:p>
        </p:txBody>
      </p:sp>
      <p:pic>
        <p:nvPicPr>
          <p:cNvPr id="11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200" y="2413337"/>
            <a:ext cx="1655600" cy="16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9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r" defTabSz="914400" rtl="0" eaLnBrk="1" fontAlgn="base" latinLnBrk="0" hangingPunct="1">
          <a:lnSpc>
            <a:spcPct val="70000"/>
          </a:lnSpc>
          <a:spcBef>
            <a:spcPct val="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Terraso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4013"/>
      </a:accent1>
      <a:accent2>
        <a:srgbClr val="C3242A"/>
      </a:accent2>
      <a:accent3>
        <a:srgbClr val="0D2E4E"/>
      </a:accent3>
      <a:accent4>
        <a:srgbClr val="1A4580"/>
      </a:accent4>
      <a:accent5>
        <a:srgbClr val="0B1727"/>
      </a:accent5>
      <a:accent6>
        <a:srgbClr val="0B2D4D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1524</Words>
  <Application>Microsoft Macintosh PowerPoint</Application>
  <PresentationFormat>Widescreen</PresentationFormat>
  <Paragraphs>94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Montserrat</vt:lpstr>
      <vt:lpstr>Quattrocento Sans</vt:lpstr>
      <vt:lpstr>Segoe UI</vt:lpstr>
      <vt:lpstr>Segoe UI (основной текст)</vt:lpstr>
      <vt:lpstr>Segoe UI Light</vt:lpstr>
      <vt:lpstr>Default Design</vt:lpstr>
      <vt:lpstr>1_Тема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Gleb Korostyliov</dc:creator>
  <cp:lastModifiedBy>Volodymyr Kvasnitskyi</cp:lastModifiedBy>
  <cp:revision>230</cp:revision>
  <dcterms:created xsi:type="dcterms:W3CDTF">2019-04-18T05:54:06Z</dcterms:created>
  <dcterms:modified xsi:type="dcterms:W3CDTF">2023-07-31T12:03:34Z</dcterms:modified>
</cp:coreProperties>
</file>