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711" r:id="rId2"/>
  </p:sldMasterIdLst>
  <p:notesMasterIdLst>
    <p:notesMasterId r:id="rId8"/>
  </p:notesMasterIdLst>
  <p:sldIdLst>
    <p:sldId id="1930738556" r:id="rId3"/>
    <p:sldId id="1930738562" r:id="rId4"/>
    <p:sldId id="1930738565" r:id="rId5"/>
    <p:sldId id="1930738563" r:id="rId6"/>
    <p:sldId id="19307385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2AA"/>
    <a:srgbClr val="7D64DA"/>
    <a:srgbClr val="60395F"/>
    <a:srgbClr val="605032"/>
    <a:srgbClr val="4D3360"/>
    <a:srgbClr val="6A7F01"/>
    <a:srgbClr val="191E00"/>
    <a:srgbClr val="3F2E1B"/>
    <a:srgbClr val="333F20"/>
    <a:srgbClr val="326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9"/>
    <p:restoredTop sz="95897"/>
  </p:normalViewPr>
  <p:slideViewPr>
    <p:cSldViewPr snapToGrid="0" snapToObjects="1">
      <p:cViewPr varScale="1">
        <p:scale>
          <a:sx n="82" d="100"/>
          <a:sy n="82" d="100"/>
        </p:scale>
        <p:origin x="835"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ita Kalinichenko" userId="565a3560e1f378ee" providerId="LiveId" clId="{530E7F83-4398-42B6-88E7-1839E94147A7}"/>
    <pc:docChg chg="modSld">
      <pc:chgData name="Nikita Kalinichenko" userId="565a3560e1f378ee" providerId="LiveId" clId="{530E7F83-4398-42B6-88E7-1839E94147A7}" dt="2023-02-02T14:37:26.666" v="5" actId="255"/>
      <pc:docMkLst>
        <pc:docMk/>
      </pc:docMkLst>
      <pc:sldChg chg="modSp mod">
        <pc:chgData name="Nikita Kalinichenko" userId="565a3560e1f378ee" providerId="LiveId" clId="{530E7F83-4398-42B6-88E7-1839E94147A7}" dt="2023-02-02T14:36:49.712" v="0" actId="255"/>
        <pc:sldMkLst>
          <pc:docMk/>
          <pc:sldMk cId="1603834112" sldId="1930738556"/>
        </pc:sldMkLst>
        <pc:spChg chg="mod">
          <ac:chgData name="Nikita Kalinichenko" userId="565a3560e1f378ee" providerId="LiveId" clId="{530E7F83-4398-42B6-88E7-1839E94147A7}" dt="2023-02-02T14:36:49.712" v="0" actId="255"/>
          <ac:spMkLst>
            <pc:docMk/>
            <pc:sldMk cId="1603834112" sldId="1930738556"/>
            <ac:spMk id="2" creationId="{00000000-0000-0000-0000-000000000000}"/>
          </ac:spMkLst>
        </pc:spChg>
      </pc:sldChg>
      <pc:sldChg chg="modSp mod">
        <pc:chgData name="Nikita Kalinichenko" userId="565a3560e1f378ee" providerId="LiveId" clId="{530E7F83-4398-42B6-88E7-1839E94147A7}" dt="2023-02-02T14:37:01.032" v="1" actId="255"/>
        <pc:sldMkLst>
          <pc:docMk/>
          <pc:sldMk cId="3149519159" sldId="1930738562"/>
        </pc:sldMkLst>
        <pc:spChg chg="mod">
          <ac:chgData name="Nikita Kalinichenko" userId="565a3560e1f378ee" providerId="LiveId" clId="{530E7F83-4398-42B6-88E7-1839E94147A7}" dt="2023-02-02T14:37:01.032" v="1" actId="255"/>
          <ac:spMkLst>
            <pc:docMk/>
            <pc:sldMk cId="3149519159" sldId="1930738562"/>
            <ac:spMk id="10" creationId="{00000000-0000-0000-0000-000000000000}"/>
          </ac:spMkLst>
        </pc:spChg>
      </pc:sldChg>
      <pc:sldChg chg="modSp mod">
        <pc:chgData name="Nikita Kalinichenko" userId="565a3560e1f378ee" providerId="LiveId" clId="{530E7F83-4398-42B6-88E7-1839E94147A7}" dt="2023-02-02T14:37:26.666" v="5" actId="255"/>
        <pc:sldMkLst>
          <pc:docMk/>
          <pc:sldMk cId="1557935675" sldId="1930738563"/>
        </pc:sldMkLst>
        <pc:spChg chg="mod">
          <ac:chgData name="Nikita Kalinichenko" userId="565a3560e1f378ee" providerId="LiveId" clId="{530E7F83-4398-42B6-88E7-1839E94147A7}" dt="2023-02-02T14:37:26.666" v="5" actId="255"/>
          <ac:spMkLst>
            <pc:docMk/>
            <pc:sldMk cId="1557935675" sldId="1930738563"/>
            <ac:spMk id="10" creationId="{00000000-0000-0000-0000-000000000000}"/>
          </ac:spMkLst>
        </pc:spChg>
      </pc:sldChg>
      <pc:sldChg chg="modSp mod">
        <pc:chgData name="Nikita Kalinichenko" userId="565a3560e1f378ee" providerId="LiveId" clId="{530E7F83-4398-42B6-88E7-1839E94147A7}" dt="2023-02-02T14:37:15.988" v="4" actId="14100"/>
        <pc:sldMkLst>
          <pc:docMk/>
          <pc:sldMk cId="225557328" sldId="1930738565"/>
        </pc:sldMkLst>
        <pc:spChg chg="mod">
          <ac:chgData name="Nikita Kalinichenko" userId="565a3560e1f378ee" providerId="LiveId" clId="{530E7F83-4398-42B6-88E7-1839E94147A7}" dt="2023-02-02T14:37:15.988" v="4" actId="14100"/>
          <ac:spMkLst>
            <pc:docMk/>
            <pc:sldMk cId="225557328" sldId="1930738565"/>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B6E65-7F2D-2A46-817B-0598ABAE3931}"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6D5D1-AA27-9541-97A1-DBDCFF56E4F8}" type="slidenum">
              <a:rPr lang="en-US" smtClean="0"/>
              <a:t>‹#›</a:t>
            </a:fld>
            <a:endParaRPr lang="en-US"/>
          </a:p>
        </p:txBody>
      </p:sp>
    </p:spTree>
    <p:extLst>
      <p:ext uri="{BB962C8B-B14F-4D97-AF65-F5344CB8AC3E}">
        <p14:creationId xmlns:p14="http://schemas.microsoft.com/office/powerpoint/2010/main" val="138989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5:notes"/>
          <p:cNvSpPr>
            <a:spLocks noGrp="1" noRot="1" noChangeAspect="1"/>
          </p:cNvSpPr>
          <p:nvPr>
            <p:ph type="sldImg" idx="2"/>
          </p:nvPr>
        </p:nvSpPr>
        <p:spPr>
          <a:xfrm>
            <a:off x="684213" y="1141413"/>
            <a:ext cx="54895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5:notes"/>
          <p:cNvSpPr txBox="1">
            <a:spLocks noGrp="1"/>
          </p:cNvSpPr>
          <p:nvPr>
            <p:ph type="body" idx="1"/>
          </p:nvPr>
        </p:nvSpPr>
        <p:spPr>
          <a:xfrm>
            <a:off x="685801" y="4400551"/>
            <a:ext cx="5486400" cy="3600451"/>
          </a:xfrm>
          <a:prstGeom prst="rect">
            <a:avLst/>
          </a:prstGeom>
          <a:noFill/>
          <a:ln>
            <a:noFill/>
          </a:ln>
        </p:spPr>
        <p:txBody>
          <a:bodyPr spcFirstLastPara="1" wrap="square" lIns="91425" tIns="45700" rIns="91425" bIns="45700" anchor="t" anchorCtr="0">
            <a:noAutofit/>
          </a:bodyPr>
          <a:lstStyle/>
          <a:p>
            <a:r>
              <a:rPr lang="en-US" dirty="0"/>
              <a:t>First of all, we normalize the client base and set up categorization and segmentation. The system allows you to use absolutely any information to categorize</a:t>
            </a:r>
            <a:r>
              <a:rPr lang="ru-RU" dirty="0"/>
              <a:t> </a:t>
            </a:r>
            <a:r>
              <a:rPr lang="en-US" dirty="0"/>
              <a:t>clients, from the size of the land bank to the number of goods purchased from us.</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we calculate the potential of each client based on his land bank and grown</a:t>
            </a:r>
          </a:p>
          <a:p>
            <a:r>
              <a:rPr lang="en-US" dirty="0"/>
              <a:t> crops. Based on this information, we can prioritize the work of the manager</a:t>
            </a:r>
            <a:r>
              <a:rPr lang="en-US" baseline="0" dirty="0"/>
              <a:t> and understand which customer have the maximum potential.</a:t>
            </a:r>
            <a:endParaRPr lang="ru-RU" dirty="0"/>
          </a:p>
          <a:p>
            <a:r>
              <a:rPr lang="en-US" dirty="0"/>
              <a:t>Also we maintaining information about competitor’s products to help the manager more carefully prepare for meetings with the client and consider with whom the client compares us.</a:t>
            </a:r>
            <a:endParaRPr lang="ru-RU" dirty="0"/>
          </a:p>
          <a:p>
            <a:r>
              <a:rPr lang="en-US" dirty="0"/>
              <a:t>and of course analytics. The system allows you to build analytics on any data that is in the system in any slices and views.</a:t>
            </a:r>
            <a:r>
              <a:rPr lang="ru-RU" dirty="0"/>
              <a:t> </a:t>
            </a:r>
            <a:r>
              <a:rPr lang="en-US" dirty="0"/>
              <a:t>this will allow you to analyze information in the most convenient form in a single system</a:t>
            </a:r>
          </a:p>
          <a:p>
            <a:pPr marL="457200" marR="0" lvl="0" indent="-228600" algn="l" rtl="0">
              <a:lnSpc>
                <a:spcPct val="100000"/>
              </a:lnSpc>
              <a:spcBef>
                <a:spcPts val="0"/>
              </a:spcBef>
              <a:spcAft>
                <a:spcPts val="0"/>
              </a:spcAft>
              <a:buSzPts val="1400"/>
              <a:buNone/>
            </a:pPr>
            <a:endParaRPr dirty="0"/>
          </a:p>
        </p:txBody>
      </p:sp>
      <p:sp>
        <p:nvSpPr>
          <p:cNvPr id="540" name="Google Shape;540;p2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81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5:notes"/>
          <p:cNvSpPr>
            <a:spLocks noGrp="1" noRot="1" noChangeAspect="1"/>
          </p:cNvSpPr>
          <p:nvPr>
            <p:ph type="sldImg" idx="2"/>
          </p:nvPr>
        </p:nvSpPr>
        <p:spPr>
          <a:xfrm>
            <a:off x="684213" y="1141413"/>
            <a:ext cx="54895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5:notes"/>
          <p:cNvSpPr txBox="1">
            <a:spLocks noGrp="1"/>
          </p:cNvSpPr>
          <p:nvPr>
            <p:ph type="body" idx="1"/>
          </p:nvPr>
        </p:nvSpPr>
        <p:spPr>
          <a:xfrm>
            <a:off x="685801" y="4400551"/>
            <a:ext cx="5486400" cy="3600451"/>
          </a:xfrm>
          <a:prstGeom prst="rect">
            <a:avLst/>
          </a:prstGeom>
          <a:noFill/>
          <a:ln>
            <a:noFill/>
          </a:ln>
        </p:spPr>
        <p:txBody>
          <a:bodyPr spcFirstLastPara="1" wrap="square" lIns="91425" tIns="45700" rIns="91425" bIns="45700" anchor="t" anchorCtr="0">
            <a:noAutofit/>
          </a:bodyPr>
          <a:lstStyle/>
          <a:p>
            <a:r>
              <a:rPr lang="en-US" dirty="0"/>
              <a:t>First of all, we normalize the client base and set up categorization and segmentation. The system allows you to use absolutely any information to categorize</a:t>
            </a:r>
            <a:r>
              <a:rPr lang="ru-RU" dirty="0"/>
              <a:t> </a:t>
            </a:r>
            <a:r>
              <a:rPr lang="en-US" dirty="0"/>
              <a:t>clients, from the size of the land bank to the number of goods purchased from us.</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we calculate the potential of each client based on his land bank and grown</a:t>
            </a:r>
          </a:p>
          <a:p>
            <a:r>
              <a:rPr lang="en-US" dirty="0"/>
              <a:t> crops. Based on this information, we can prioritize the work of the manager</a:t>
            </a:r>
            <a:r>
              <a:rPr lang="en-US" baseline="0" dirty="0"/>
              <a:t> and understand which customer have the maximum potential.</a:t>
            </a:r>
            <a:endParaRPr lang="ru-RU" dirty="0"/>
          </a:p>
          <a:p>
            <a:r>
              <a:rPr lang="en-US" dirty="0"/>
              <a:t>Also we maintaining information about competitor’s products to help the manager more carefully prepare for meetings with the client and consider with whom the client compares us.</a:t>
            </a:r>
            <a:endParaRPr lang="ru-RU" dirty="0"/>
          </a:p>
          <a:p>
            <a:r>
              <a:rPr lang="en-US" dirty="0"/>
              <a:t>and of course analytics. The system allows you to build analytics on any data that is in the system in any slices and views.</a:t>
            </a:r>
            <a:r>
              <a:rPr lang="ru-RU" dirty="0"/>
              <a:t> </a:t>
            </a:r>
            <a:r>
              <a:rPr lang="en-US" dirty="0"/>
              <a:t>this will allow you to analyze information in the most convenient form in a single system</a:t>
            </a:r>
          </a:p>
          <a:p>
            <a:pPr marL="457200" marR="0" lvl="0" indent="-228600" algn="l" rtl="0">
              <a:lnSpc>
                <a:spcPct val="100000"/>
              </a:lnSpc>
              <a:spcBef>
                <a:spcPts val="0"/>
              </a:spcBef>
              <a:spcAft>
                <a:spcPts val="0"/>
              </a:spcAft>
              <a:buSzPts val="1400"/>
              <a:buNone/>
            </a:pPr>
            <a:endParaRPr dirty="0"/>
          </a:p>
        </p:txBody>
      </p:sp>
      <p:sp>
        <p:nvSpPr>
          <p:cNvPr id="540" name="Google Shape;540;p2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81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5:notes"/>
          <p:cNvSpPr>
            <a:spLocks noGrp="1" noRot="1" noChangeAspect="1"/>
          </p:cNvSpPr>
          <p:nvPr>
            <p:ph type="sldImg" idx="2"/>
          </p:nvPr>
        </p:nvSpPr>
        <p:spPr>
          <a:xfrm>
            <a:off x="684213" y="1141413"/>
            <a:ext cx="54895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5:notes"/>
          <p:cNvSpPr txBox="1">
            <a:spLocks noGrp="1"/>
          </p:cNvSpPr>
          <p:nvPr>
            <p:ph type="body" idx="1"/>
          </p:nvPr>
        </p:nvSpPr>
        <p:spPr>
          <a:xfrm>
            <a:off x="685801" y="4400551"/>
            <a:ext cx="5486400" cy="3600451"/>
          </a:xfrm>
          <a:prstGeom prst="rect">
            <a:avLst/>
          </a:prstGeom>
          <a:noFill/>
          <a:ln>
            <a:noFill/>
          </a:ln>
        </p:spPr>
        <p:txBody>
          <a:bodyPr spcFirstLastPara="1" wrap="square" lIns="91425" tIns="45700" rIns="91425" bIns="45700" anchor="t" anchorCtr="0">
            <a:noAutofit/>
          </a:bodyPr>
          <a:lstStyle/>
          <a:p>
            <a:r>
              <a:rPr lang="en-US" dirty="0"/>
              <a:t>First of all, we normalize the client base and set up categorization and segmentation. The system allows you to use absolutely any information to categorize</a:t>
            </a:r>
            <a:r>
              <a:rPr lang="ru-RU" dirty="0"/>
              <a:t> </a:t>
            </a:r>
            <a:r>
              <a:rPr lang="en-US" dirty="0"/>
              <a:t>clients, from the size of the land bank to the number of goods purchased from us.</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we calculate the potential of each client based on his land bank and grown</a:t>
            </a:r>
          </a:p>
          <a:p>
            <a:r>
              <a:rPr lang="en-US" dirty="0"/>
              <a:t> crops. Based on this information, we can prioritize the work of the manager</a:t>
            </a:r>
            <a:r>
              <a:rPr lang="en-US" baseline="0" dirty="0"/>
              <a:t> and understand which customer have the maximum potential.</a:t>
            </a:r>
            <a:endParaRPr lang="ru-RU" dirty="0"/>
          </a:p>
          <a:p>
            <a:r>
              <a:rPr lang="en-US" dirty="0"/>
              <a:t>Also we maintaining information about competitor’s products to help the manager more carefully prepare for meetings with the client and consider with whom the client compares us.</a:t>
            </a:r>
            <a:endParaRPr lang="ru-RU" dirty="0"/>
          </a:p>
          <a:p>
            <a:r>
              <a:rPr lang="en-US" dirty="0"/>
              <a:t>and of course analytics. The system allows you to build analytics on any data that is in the system in any slices and views.</a:t>
            </a:r>
            <a:r>
              <a:rPr lang="ru-RU" dirty="0"/>
              <a:t> </a:t>
            </a:r>
            <a:r>
              <a:rPr lang="en-US" dirty="0"/>
              <a:t>this will allow you to analyze information in the most convenient form in a single system</a:t>
            </a:r>
          </a:p>
          <a:p>
            <a:pPr marL="457200" marR="0" lvl="0" indent="-228600" algn="l" rtl="0">
              <a:lnSpc>
                <a:spcPct val="100000"/>
              </a:lnSpc>
              <a:spcBef>
                <a:spcPts val="0"/>
              </a:spcBef>
              <a:spcAft>
                <a:spcPts val="0"/>
              </a:spcAft>
              <a:buSzPts val="1400"/>
              <a:buNone/>
            </a:pPr>
            <a:endParaRPr dirty="0"/>
          </a:p>
        </p:txBody>
      </p:sp>
      <p:sp>
        <p:nvSpPr>
          <p:cNvPr id="540" name="Google Shape;540;p2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81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5:notes"/>
          <p:cNvSpPr>
            <a:spLocks noGrp="1" noRot="1" noChangeAspect="1"/>
          </p:cNvSpPr>
          <p:nvPr>
            <p:ph type="sldImg" idx="2"/>
          </p:nvPr>
        </p:nvSpPr>
        <p:spPr>
          <a:xfrm>
            <a:off x="684213" y="1141413"/>
            <a:ext cx="54895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5:notes"/>
          <p:cNvSpPr txBox="1">
            <a:spLocks noGrp="1"/>
          </p:cNvSpPr>
          <p:nvPr>
            <p:ph type="body" idx="1"/>
          </p:nvPr>
        </p:nvSpPr>
        <p:spPr>
          <a:xfrm>
            <a:off x="685801" y="4400551"/>
            <a:ext cx="5486400" cy="3600451"/>
          </a:xfrm>
          <a:prstGeom prst="rect">
            <a:avLst/>
          </a:prstGeom>
          <a:noFill/>
          <a:ln>
            <a:noFill/>
          </a:ln>
        </p:spPr>
        <p:txBody>
          <a:bodyPr spcFirstLastPara="1" wrap="square" lIns="91425" tIns="45700" rIns="91425" bIns="45700" anchor="t" anchorCtr="0">
            <a:noAutofit/>
          </a:bodyPr>
          <a:lstStyle/>
          <a:p>
            <a:r>
              <a:rPr lang="en-US" dirty="0"/>
              <a:t>First of all, we normalize the client base and set up categorization and segmentation. The system allows you to use absolutely any information to categorize</a:t>
            </a:r>
            <a:r>
              <a:rPr lang="ru-RU" dirty="0"/>
              <a:t> </a:t>
            </a:r>
            <a:r>
              <a:rPr lang="en-US" dirty="0"/>
              <a:t>clients, from the size of the land bank to the number of goods purchased from us.</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we calculate the potential of each client based on his land bank and grown</a:t>
            </a:r>
          </a:p>
          <a:p>
            <a:r>
              <a:rPr lang="en-US" dirty="0"/>
              <a:t> crops. Based on this information, we can prioritize the work of the manager</a:t>
            </a:r>
            <a:r>
              <a:rPr lang="en-US" baseline="0" dirty="0"/>
              <a:t> and understand which customer have the maximum potential.</a:t>
            </a:r>
            <a:endParaRPr lang="ru-RU" dirty="0"/>
          </a:p>
          <a:p>
            <a:r>
              <a:rPr lang="en-US" dirty="0"/>
              <a:t>Also we maintaining information about competitor’s products to help the manager more carefully prepare for meetings with the client and consider with whom the client compares us.</a:t>
            </a:r>
            <a:endParaRPr lang="ru-RU" dirty="0"/>
          </a:p>
          <a:p>
            <a:r>
              <a:rPr lang="en-US" dirty="0"/>
              <a:t>and of course analytics. The system allows you to build analytics on any data that is in the system in any slices and views.</a:t>
            </a:r>
            <a:r>
              <a:rPr lang="ru-RU" dirty="0"/>
              <a:t> </a:t>
            </a:r>
            <a:r>
              <a:rPr lang="en-US" dirty="0"/>
              <a:t>this will allow you to analyze information in the most convenient form in a single system</a:t>
            </a:r>
          </a:p>
          <a:p>
            <a:pPr marL="457200" marR="0" lvl="0" indent="-228600" algn="l" rtl="0">
              <a:lnSpc>
                <a:spcPct val="100000"/>
              </a:lnSpc>
              <a:spcBef>
                <a:spcPts val="0"/>
              </a:spcBef>
              <a:spcAft>
                <a:spcPts val="0"/>
              </a:spcAft>
              <a:buSzPts val="1400"/>
              <a:buNone/>
            </a:pPr>
            <a:endParaRPr dirty="0"/>
          </a:p>
        </p:txBody>
      </p:sp>
      <p:sp>
        <p:nvSpPr>
          <p:cNvPr id="540" name="Google Shape;540;p2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81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5:notes"/>
          <p:cNvSpPr>
            <a:spLocks noGrp="1" noRot="1" noChangeAspect="1"/>
          </p:cNvSpPr>
          <p:nvPr>
            <p:ph type="sldImg" idx="2"/>
          </p:nvPr>
        </p:nvSpPr>
        <p:spPr>
          <a:xfrm>
            <a:off x="684213" y="1141413"/>
            <a:ext cx="54895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5:notes"/>
          <p:cNvSpPr txBox="1">
            <a:spLocks noGrp="1"/>
          </p:cNvSpPr>
          <p:nvPr>
            <p:ph type="body" idx="1"/>
          </p:nvPr>
        </p:nvSpPr>
        <p:spPr>
          <a:xfrm>
            <a:off x="685801" y="4400551"/>
            <a:ext cx="5486400" cy="3600451"/>
          </a:xfrm>
          <a:prstGeom prst="rect">
            <a:avLst/>
          </a:prstGeom>
          <a:noFill/>
          <a:ln>
            <a:noFill/>
          </a:ln>
        </p:spPr>
        <p:txBody>
          <a:bodyPr spcFirstLastPara="1" wrap="square" lIns="91425" tIns="45700" rIns="91425" bIns="45700" anchor="t" anchorCtr="0">
            <a:noAutofit/>
          </a:bodyPr>
          <a:lstStyle/>
          <a:p>
            <a:r>
              <a:rPr lang="en-US" dirty="0"/>
              <a:t>First of all, we normalize the client base and set up categorization and segmentation. The system allows you to use absolutely any information to categorize</a:t>
            </a:r>
            <a:r>
              <a:rPr lang="ru-RU" dirty="0"/>
              <a:t> </a:t>
            </a:r>
            <a:r>
              <a:rPr lang="en-US" dirty="0"/>
              <a:t>clients, from the size of the land bank to the number of goods purchased from us.</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we calculate the potential of each client based on his land bank and grown</a:t>
            </a:r>
          </a:p>
          <a:p>
            <a:r>
              <a:rPr lang="en-US" dirty="0"/>
              <a:t> crops. Based on this information, we can prioritize the work of the manager</a:t>
            </a:r>
            <a:r>
              <a:rPr lang="en-US" baseline="0" dirty="0"/>
              <a:t> and understand which customer have the maximum potential.</a:t>
            </a:r>
            <a:endParaRPr lang="ru-RU" dirty="0"/>
          </a:p>
          <a:p>
            <a:r>
              <a:rPr lang="en-US" dirty="0"/>
              <a:t>Also we maintaining information about competitor’s products to help the manager more carefully prepare for meetings with the client and consider with whom the client compares us.</a:t>
            </a:r>
            <a:endParaRPr lang="ru-RU" dirty="0"/>
          </a:p>
          <a:p>
            <a:r>
              <a:rPr lang="en-US" dirty="0"/>
              <a:t>and of course analytics. The system allows you to build analytics on any data that is in the system in any slices and views.</a:t>
            </a:r>
            <a:r>
              <a:rPr lang="ru-RU" dirty="0"/>
              <a:t> </a:t>
            </a:r>
            <a:r>
              <a:rPr lang="en-US" dirty="0"/>
              <a:t>this will allow you to analyze information in the most convenient form in a single system</a:t>
            </a:r>
          </a:p>
          <a:p>
            <a:pPr marL="457200" marR="0" lvl="0" indent="-228600" algn="l" rtl="0">
              <a:lnSpc>
                <a:spcPct val="100000"/>
              </a:lnSpc>
              <a:spcBef>
                <a:spcPts val="0"/>
              </a:spcBef>
              <a:spcAft>
                <a:spcPts val="0"/>
              </a:spcAft>
              <a:buSzPts val="1400"/>
              <a:buNone/>
            </a:pPr>
            <a:endParaRPr dirty="0"/>
          </a:p>
        </p:txBody>
      </p:sp>
      <p:sp>
        <p:nvSpPr>
          <p:cNvPr id="540" name="Google Shape;540;p2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81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9_Титульный слайд">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4C577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fontAlgn="base">
              <a:spcBef>
                <a:spcPct val="0"/>
              </a:spcBef>
              <a:spcAft>
                <a:spcPct val="0"/>
              </a:spcAft>
            </a:pPr>
            <a:endParaRPr lang="ru-RU" dirty="0">
              <a:solidFill>
                <a:prstClr val="white"/>
              </a:solidFill>
            </a:endParaRPr>
          </a:p>
        </p:txBody>
      </p:sp>
      <p:sp>
        <p:nvSpPr>
          <p:cNvPr id="4" name="Title 1"/>
          <p:cNvSpPr>
            <a:spLocks noGrp="1"/>
          </p:cNvSpPr>
          <p:nvPr>
            <p:ph type="title" hasCustomPrompt="1"/>
          </p:nvPr>
        </p:nvSpPr>
        <p:spPr>
          <a:xfrm>
            <a:off x="431370" y="2564904"/>
            <a:ext cx="11356843" cy="2775181"/>
          </a:xfrm>
          <a:prstGeom prst="rect">
            <a:avLst/>
          </a:prstGeom>
        </p:spPr>
        <p:txBody>
          <a:bodyPr lIns="121912" tIns="60956" rIns="121912" bIns="60956"/>
          <a:lstStyle>
            <a:lvl1pPr>
              <a:defRPr sz="6700">
                <a:solidFill>
                  <a:schemeClr val="bg1"/>
                </a:solidFill>
                <a:latin typeface="Segoe UI Light" pitchFamily="34" charset="0"/>
              </a:defRPr>
            </a:lvl1pPr>
          </a:lstStyle>
          <a:p>
            <a:r>
              <a:rPr lang="ru-RU" dirty="0"/>
              <a:t>Титульная</a:t>
            </a:r>
          </a:p>
        </p:txBody>
      </p:sp>
    </p:spTree>
    <p:extLst>
      <p:ext uri="{BB962C8B-B14F-4D97-AF65-F5344CB8AC3E}">
        <p14:creationId xmlns:p14="http://schemas.microsoft.com/office/powerpoint/2010/main" val="214660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147"/>
        <p:cNvGrpSpPr/>
        <p:nvPr/>
      </p:nvGrpSpPr>
      <p:grpSpPr>
        <a:xfrm>
          <a:off x="0" y="0"/>
          <a:ext cx="0" cy="0"/>
          <a:chOff x="0" y="0"/>
          <a:chExt cx="0" cy="0"/>
        </a:xfrm>
      </p:grpSpPr>
      <p:sp>
        <p:nvSpPr>
          <p:cNvPr id="148" name="Google Shape;148;p36"/>
          <p:cNvSpPr/>
          <p:nvPr/>
        </p:nvSpPr>
        <p:spPr>
          <a:xfrm>
            <a:off x="0" y="0"/>
            <a:ext cx="12192000" cy="68580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49" name="Google Shape;149;p36"/>
          <p:cNvSpPr/>
          <p:nvPr/>
        </p:nvSpPr>
        <p:spPr>
          <a:xfrm>
            <a:off x="0" y="0"/>
            <a:ext cx="12192000" cy="6858000"/>
          </a:xfrm>
          <a:prstGeom prst="rect">
            <a:avLst/>
          </a:prstGeom>
          <a:solidFill>
            <a:schemeClr val="accent3"/>
          </a:solidFill>
          <a:ln>
            <a:noFill/>
          </a:ln>
        </p:spPr>
        <p:txBody>
          <a:bodyPr spcFirstLastPara="1" wrap="square" lIns="68567" tIns="34267" rIns="68567" bIns="34267"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4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rPr>
              <a:t>    </a:t>
            </a:r>
            <a:endParaRPr sz="1067" b="0" i="0" u="none" strike="noStrike" cap="none">
              <a:solidFill>
                <a:srgbClr val="000000"/>
              </a:solidFill>
              <a:latin typeface="Arial"/>
              <a:ea typeface="Arial"/>
              <a:cs typeface="Arial"/>
              <a:sym typeface="Arial"/>
            </a:endParaRPr>
          </a:p>
        </p:txBody>
      </p:sp>
      <p:sp>
        <p:nvSpPr>
          <p:cNvPr id="150" name="Google Shape;150;p36"/>
          <p:cNvSpPr/>
          <p:nvPr/>
        </p:nvSpPr>
        <p:spPr>
          <a:xfrm>
            <a:off x="0" y="1259840"/>
            <a:ext cx="12192000" cy="454152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151" name="Google Shape;151;p36"/>
          <p:cNvPicPr preferRelativeResize="0"/>
          <p:nvPr/>
        </p:nvPicPr>
        <p:blipFill rotWithShape="1">
          <a:blip r:embed="rId2">
            <a:alphaModFix/>
          </a:blip>
          <a:srcRect/>
          <a:stretch/>
        </p:blipFill>
        <p:spPr>
          <a:xfrm>
            <a:off x="9521620" y="6261906"/>
            <a:ext cx="2292760" cy="329876"/>
          </a:xfrm>
          <a:prstGeom prst="rect">
            <a:avLst/>
          </a:prstGeom>
          <a:noFill/>
          <a:ln>
            <a:noFill/>
          </a:ln>
        </p:spPr>
      </p:pic>
    </p:spTree>
    <p:extLst>
      <p:ext uri="{BB962C8B-B14F-4D97-AF65-F5344CB8AC3E}">
        <p14:creationId xmlns:p14="http://schemas.microsoft.com/office/powerpoint/2010/main" val="22020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Пользовательский макет">
  <p:cSld name="Пользовательский макет">
    <p:spTree>
      <p:nvGrpSpPr>
        <p:cNvPr id="1" name="Shape 152"/>
        <p:cNvGrpSpPr/>
        <p:nvPr/>
      </p:nvGrpSpPr>
      <p:grpSpPr>
        <a:xfrm>
          <a:off x="0" y="0"/>
          <a:ext cx="0" cy="0"/>
          <a:chOff x="0" y="0"/>
          <a:chExt cx="0" cy="0"/>
        </a:xfrm>
      </p:grpSpPr>
      <p:sp>
        <p:nvSpPr>
          <p:cNvPr id="153" name="Google Shape;153;p37"/>
          <p:cNvSpPr/>
          <p:nvPr/>
        </p:nvSpPr>
        <p:spPr>
          <a:xfrm>
            <a:off x="0" y="0"/>
            <a:ext cx="12192000" cy="6858000"/>
          </a:xfrm>
          <a:prstGeom prst="rect">
            <a:avLst/>
          </a:prstGeom>
          <a:solidFill>
            <a:schemeClr val="lt1"/>
          </a:solidFill>
          <a:ln>
            <a:noFill/>
          </a:ln>
        </p:spPr>
        <p:txBody>
          <a:bodyPr spcFirstLastPara="1" wrap="square" lIns="121900" tIns="60967" rIns="121900" bIns="60967"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Arial"/>
              <a:ea typeface="Arial"/>
              <a:cs typeface="Arial"/>
              <a:sym typeface="Arial"/>
            </a:endParaRPr>
          </a:p>
        </p:txBody>
      </p:sp>
      <p:sp>
        <p:nvSpPr>
          <p:cNvPr id="154" name="Google Shape;154;p37"/>
          <p:cNvSpPr/>
          <p:nvPr/>
        </p:nvSpPr>
        <p:spPr>
          <a:xfrm>
            <a:off x="-1519" y="0"/>
            <a:ext cx="12193520" cy="6858000"/>
          </a:xfrm>
          <a:prstGeom prst="rect">
            <a:avLst/>
          </a:prstGeom>
          <a:solidFill>
            <a:schemeClr val="accent3"/>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8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endParaRPr>
          </a:p>
        </p:txBody>
      </p:sp>
      <p:sp>
        <p:nvSpPr>
          <p:cNvPr id="155" name="Google Shape;155;p37"/>
          <p:cNvSpPr/>
          <p:nvPr/>
        </p:nvSpPr>
        <p:spPr>
          <a:xfrm>
            <a:off x="-1519" y="1146629"/>
            <a:ext cx="12192000" cy="4238171"/>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156" name="Google Shape;156;p37"/>
          <p:cNvPicPr preferRelativeResize="0"/>
          <p:nvPr/>
        </p:nvPicPr>
        <p:blipFill rotWithShape="1">
          <a:blip r:embed="rId2">
            <a:alphaModFix/>
          </a:blip>
          <a:srcRect/>
          <a:stretch/>
        </p:blipFill>
        <p:spPr>
          <a:xfrm>
            <a:off x="9521620" y="6261906"/>
            <a:ext cx="2292760" cy="329876"/>
          </a:xfrm>
          <a:prstGeom prst="rect">
            <a:avLst/>
          </a:prstGeom>
          <a:noFill/>
          <a:ln>
            <a:noFill/>
          </a:ln>
        </p:spPr>
      </p:pic>
    </p:spTree>
    <p:extLst>
      <p:ext uri="{BB962C8B-B14F-4D97-AF65-F5344CB8AC3E}">
        <p14:creationId xmlns:p14="http://schemas.microsoft.com/office/powerpoint/2010/main" val="126143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161"/>
        <p:cNvGrpSpPr/>
        <p:nvPr/>
      </p:nvGrpSpPr>
      <p:grpSpPr>
        <a:xfrm>
          <a:off x="0" y="0"/>
          <a:ext cx="0" cy="0"/>
          <a:chOff x="0" y="0"/>
          <a:chExt cx="0" cy="0"/>
        </a:xfrm>
      </p:grpSpPr>
    </p:spTree>
    <p:extLst>
      <p:ext uri="{BB962C8B-B14F-4D97-AF65-F5344CB8AC3E}">
        <p14:creationId xmlns:p14="http://schemas.microsoft.com/office/powerpoint/2010/main" val="348524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Титульный слайд">
  <p:cSld name="1_Титульный слайд">
    <p:spTree>
      <p:nvGrpSpPr>
        <p:cNvPr id="1" name="Shape 162"/>
        <p:cNvGrpSpPr/>
        <p:nvPr/>
      </p:nvGrpSpPr>
      <p:grpSpPr>
        <a:xfrm>
          <a:off x="0" y="0"/>
          <a:ext cx="0" cy="0"/>
          <a:chOff x="0" y="0"/>
          <a:chExt cx="0" cy="0"/>
        </a:xfrm>
      </p:grpSpPr>
    </p:spTree>
    <p:extLst>
      <p:ext uri="{BB962C8B-B14F-4D97-AF65-F5344CB8AC3E}">
        <p14:creationId xmlns:p14="http://schemas.microsoft.com/office/powerpoint/2010/main" val="75383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Пользовательский макет">
  <p:cSld name="2_Пользовательский макет">
    <p:spTree>
      <p:nvGrpSpPr>
        <p:cNvPr id="1" name="Shape 163"/>
        <p:cNvGrpSpPr/>
        <p:nvPr/>
      </p:nvGrpSpPr>
      <p:grpSpPr>
        <a:xfrm>
          <a:off x="0" y="0"/>
          <a:ext cx="0" cy="0"/>
          <a:chOff x="0" y="0"/>
          <a:chExt cx="0" cy="0"/>
        </a:xfrm>
      </p:grpSpPr>
      <p:sp>
        <p:nvSpPr>
          <p:cNvPr id="164" name="Google Shape;164;p42"/>
          <p:cNvSpPr/>
          <p:nvPr/>
        </p:nvSpPr>
        <p:spPr>
          <a:xfrm>
            <a:off x="0" y="0"/>
            <a:ext cx="12192000" cy="6858000"/>
          </a:xfrm>
          <a:prstGeom prst="rect">
            <a:avLst/>
          </a:prstGeom>
          <a:solidFill>
            <a:schemeClr val="lt1"/>
          </a:solidFill>
          <a:ln>
            <a:noFill/>
          </a:ln>
        </p:spPr>
        <p:txBody>
          <a:bodyPr spcFirstLastPara="1" wrap="square" lIns="121900" tIns="60967" rIns="121900" bIns="60967"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Arial"/>
              <a:ea typeface="Arial"/>
              <a:cs typeface="Arial"/>
              <a:sym typeface="Arial"/>
            </a:endParaRPr>
          </a:p>
        </p:txBody>
      </p:sp>
      <p:sp>
        <p:nvSpPr>
          <p:cNvPr id="165" name="Google Shape;165;p42"/>
          <p:cNvSpPr/>
          <p:nvPr/>
        </p:nvSpPr>
        <p:spPr>
          <a:xfrm>
            <a:off x="-1519" y="0"/>
            <a:ext cx="12193520" cy="6858000"/>
          </a:xfrm>
          <a:prstGeom prst="rect">
            <a:avLst/>
          </a:prstGeom>
          <a:solidFill>
            <a:schemeClr val="accent3"/>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8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endParaRPr>
          </a:p>
        </p:txBody>
      </p:sp>
      <p:sp>
        <p:nvSpPr>
          <p:cNvPr id="166" name="Google Shape;166;p42"/>
          <p:cNvSpPr/>
          <p:nvPr/>
        </p:nvSpPr>
        <p:spPr>
          <a:xfrm>
            <a:off x="6096000" y="1146629"/>
            <a:ext cx="6094481" cy="5445152"/>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167" name="Google Shape;167;p42"/>
          <p:cNvPicPr preferRelativeResize="0"/>
          <p:nvPr/>
        </p:nvPicPr>
        <p:blipFill rotWithShape="1">
          <a:blip r:embed="rId2">
            <a:alphaModFix/>
          </a:blip>
          <a:srcRect/>
          <a:stretch/>
        </p:blipFill>
        <p:spPr>
          <a:xfrm>
            <a:off x="9521620" y="6261906"/>
            <a:ext cx="2292760" cy="329876"/>
          </a:xfrm>
          <a:prstGeom prst="rect">
            <a:avLst/>
          </a:prstGeom>
          <a:noFill/>
          <a:ln>
            <a:noFill/>
          </a:ln>
        </p:spPr>
      </p:pic>
    </p:spTree>
    <p:extLst>
      <p:ext uri="{BB962C8B-B14F-4D97-AF65-F5344CB8AC3E}">
        <p14:creationId xmlns:p14="http://schemas.microsoft.com/office/powerpoint/2010/main" val="141294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spTree>
      <p:nvGrpSpPr>
        <p:cNvPr id="1" name="Shape 168"/>
        <p:cNvGrpSpPr/>
        <p:nvPr/>
      </p:nvGrpSpPr>
      <p:grpSpPr>
        <a:xfrm>
          <a:off x="0" y="0"/>
          <a:ext cx="0" cy="0"/>
          <a:chOff x="0" y="0"/>
          <a:chExt cx="0" cy="0"/>
        </a:xfrm>
      </p:grpSpPr>
      <p:grpSp>
        <p:nvGrpSpPr>
          <p:cNvPr id="169" name="Google Shape;169;p43"/>
          <p:cNvGrpSpPr/>
          <p:nvPr/>
        </p:nvGrpSpPr>
        <p:grpSpPr>
          <a:xfrm>
            <a:off x="286201" y="295272"/>
            <a:ext cx="1406513" cy="287333"/>
            <a:chOff x="212724" y="295272"/>
            <a:chExt cx="1406514" cy="287333"/>
          </a:xfrm>
        </p:grpSpPr>
        <p:sp>
          <p:nvSpPr>
            <p:cNvPr id="170" name="Google Shape;170;p43"/>
            <p:cNvSpPr/>
            <p:nvPr/>
          </p:nvSpPr>
          <p:spPr>
            <a:xfrm>
              <a:off x="573084" y="355596"/>
              <a:ext cx="223836" cy="166685"/>
            </a:xfrm>
            <a:custGeom>
              <a:avLst/>
              <a:gdLst/>
              <a:ahLst/>
              <a:cxnLst/>
              <a:rect l="l" t="t" r="r" b="b"/>
              <a:pathLst>
                <a:path w="179" h="133" extrusionOk="0">
                  <a:moveTo>
                    <a:pt x="138" y="0"/>
                  </a:moveTo>
                  <a:cubicBezTo>
                    <a:pt x="117" y="0"/>
                    <a:pt x="103" y="9"/>
                    <a:pt x="95" y="25"/>
                  </a:cubicBezTo>
                  <a:cubicBezTo>
                    <a:pt x="90" y="9"/>
                    <a:pt x="76" y="0"/>
                    <a:pt x="58" y="0"/>
                  </a:cubicBezTo>
                  <a:cubicBezTo>
                    <a:pt x="37" y="0"/>
                    <a:pt x="25" y="10"/>
                    <a:pt x="14" y="26"/>
                  </a:cubicBezTo>
                  <a:cubicBezTo>
                    <a:pt x="14" y="3"/>
                    <a:pt x="14" y="3"/>
                    <a:pt x="14" y="3"/>
                  </a:cubicBezTo>
                  <a:cubicBezTo>
                    <a:pt x="0" y="3"/>
                    <a:pt x="0" y="3"/>
                    <a:pt x="0" y="3"/>
                  </a:cubicBezTo>
                  <a:cubicBezTo>
                    <a:pt x="0" y="133"/>
                    <a:pt x="0" y="133"/>
                    <a:pt x="0" y="133"/>
                  </a:cubicBezTo>
                  <a:cubicBezTo>
                    <a:pt x="15" y="133"/>
                    <a:pt x="15" y="133"/>
                    <a:pt x="15" y="133"/>
                  </a:cubicBezTo>
                  <a:cubicBezTo>
                    <a:pt x="15" y="59"/>
                    <a:pt x="15" y="59"/>
                    <a:pt x="15" y="59"/>
                  </a:cubicBezTo>
                  <a:cubicBezTo>
                    <a:pt x="15" y="34"/>
                    <a:pt x="27" y="14"/>
                    <a:pt x="53" y="14"/>
                  </a:cubicBezTo>
                  <a:cubicBezTo>
                    <a:pt x="74" y="14"/>
                    <a:pt x="82" y="26"/>
                    <a:pt x="82" y="46"/>
                  </a:cubicBezTo>
                  <a:cubicBezTo>
                    <a:pt x="82" y="133"/>
                    <a:pt x="82" y="133"/>
                    <a:pt x="82" y="133"/>
                  </a:cubicBezTo>
                  <a:cubicBezTo>
                    <a:pt x="97" y="133"/>
                    <a:pt x="97" y="133"/>
                    <a:pt x="97" y="133"/>
                  </a:cubicBezTo>
                  <a:cubicBezTo>
                    <a:pt x="97" y="53"/>
                    <a:pt x="97" y="53"/>
                    <a:pt x="97" y="53"/>
                  </a:cubicBezTo>
                  <a:cubicBezTo>
                    <a:pt x="97" y="30"/>
                    <a:pt x="110" y="14"/>
                    <a:pt x="133" y="14"/>
                  </a:cubicBezTo>
                  <a:cubicBezTo>
                    <a:pt x="153" y="14"/>
                    <a:pt x="163" y="25"/>
                    <a:pt x="163" y="45"/>
                  </a:cubicBezTo>
                  <a:cubicBezTo>
                    <a:pt x="163" y="133"/>
                    <a:pt x="163" y="133"/>
                    <a:pt x="163" y="133"/>
                  </a:cubicBezTo>
                  <a:cubicBezTo>
                    <a:pt x="179" y="133"/>
                    <a:pt x="179" y="133"/>
                    <a:pt x="179" y="133"/>
                  </a:cubicBezTo>
                  <a:cubicBezTo>
                    <a:pt x="179" y="40"/>
                    <a:pt x="179" y="40"/>
                    <a:pt x="179" y="40"/>
                  </a:cubicBezTo>
                  <a:cubicBezTo>
                    <a:pt x="179" y="12"/>
                    <a:pt x="159" y="0"/>
                    <a:pt x="138" y="0"/>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1" name="Google Shape;171;p43"/>
            <p:cNvSpPr/>
            <p:nvPr/>
          </p:nvSpPr>
          <p:spPr>
            <a:xfrm>
              <a:off x="212724" y="296859"/>
              <a:ext cx="147636" cy="230184"/>
            </a:xfrm>
            <a:custGeom>
              <a:avLst/>
              <a:gdLst/>
              <a:ahLst/>
              <a:cxnLst/>
              <a:rect l="l" t="t" r="r" b="b"/>
              <a:pathLst>
                <a:path w="119" h="183" extrusionOk="0">
                  <a:moveTo>
                    <a:pt x="61" y="45"/>
                  </a:moveTo>
                  <a:cubicBezTo>
                    <a:pt x="40" y="45"/>
                    <a:pt x="23" y="55"/>
                    <a:pt x="15" y="74"/>
                  </a:cubicBezTo>
                  <a:cubicBezTo>
                    <a:pt x="15" y="0"/>
                    <a:pt x="15" y="0"/>
                    <a:pt x="15" y="0"/>
                  </a:cubicBezTo>
                  <a:cubicBezTo>
                    <a:pt x="0" y="0"/>
                    <a:pt x="0" y="0"/>
                    <a:pt x="0" y="0"/>
                  </a:cubicBezTo>
                  <a:cubicBezTo>
                    <a:pt x="0" y="179"/>
                    <a:pt x="0" y="179"/>
                    <a:pt x="0" y="179"/>
                  </a:cubicBezTo>
                  <a:cubicBezTo>
                    <a:pt x="14" y="179"/>
                    <a:pt x="14" y="179"/>
                    <a:pt x="14" y="179"/>
                  </a:cubicBezTo>
                  <a:cubicBezTo>
                    <a:pt x="14" y="154"/>
                    <a:pt x="14" y="154"/>
                    <a:pt x="14" y="154"/>
                  </a:cubicBezTo>
                  <a:cubicBezTo>
                    <a:pt x="21" y="173"/>
                    <a:pt x="38" y="183"/>
                    <a:pt x="60" y="183"/>
                  </a:cubicBezTo>
                  <a:cubicBezTo>
                    <a:pt x="96" y="183"/>
                    <a:pt x="119" y="156"/>
                    <a:pt x="119" y="114"/>
                  </a:cubicBezTo>
                  <a:cubicBezTo>
                    <a:pt x="119" y="72"/>
                    <a:pt x="96" y="45"/>
                    <a:pt x="61" y="45"/>
                  </a:cubicBezTo>
                  <a:close/>
                  <a:moveTo>
                    <a:pt x="59" y="170"/>
                  </a:moveTo>
                  <a:cubicBezTo>
                    <a:pt x="32" y="170"/>
                    <a:pt x="14" y="148"/>
                    <a:pt x="14" y="114"/>
                  </a:cubicBezTo>
                  <a:cubicBezTo>
                    <a:pt x="14" y="80"/>
                    <a:pt x="32" y="59"/>
                    <a:pt x="59" y="59"/>
                  </a:cubicBezTo>
                  <a:cubicBezTo>
                    <a:pt x="86" y="59"/>
                    <a:pt x="103" y="80"/>
                    <a:pt x="103" y="114"/>
                  </a:cubicBezTo>
                  <a:cubicBezTo>
                    <a:pt x="103" y="148"/>
                    <a:pt x="86" y="170"/>
                    <a:pt x="59" y="170"/>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2" name="Google Shape;172;p43"/>
            <p:cNvSpPr/>
            <p:nvPr/>
          </p:nvSpPr>
          <p:spPr>
            <a:xfrm>
              <a:off x="393698" y="355596"/>
              <a:ext cx="147636" cy="227009"/>
            </a:xfrm>
            <a:custGeom>
              <a:avLst/>
              <a:gdLst/>
              <a:ahLst/>
              <a:cxnLst/>
              <a:rect l="l" t="t" r="r" b="b"/>
              <a:pathLst>
                <a:path w="119" h="181" extrusionOk="0">
                  <a:moveTo>
                    <a:pt x="60" y="0"/>
                  </a:moveTo>
                  <a:cubicBezTo>
                    <a:pt x="39" y="0"/>
                    <a:pt x="23" y="9"/>
                    <a:pt x="14" y="28"/>
                  </a:cubicBezTo>
                  <a:cubicBezTo>
                    <a:pt x="14" y="3"/>
                    <a:pt x="14" y="3"/>
                    <a:pt x="14" y="3"/>
                  </a:cubicBezTo>
                  <a:cubicBezTo>
                    <a:pt x="0" y="3"/>
                    <a:pt x="0" y="3"/>
                    <a:pt x="0" y="3"/>
                  </a:cubicBezTo>
                  <a:cubicBezTo>
                    <a:pt x="0" y="181"/>
                    <a:pt x="0" y="181"/>
                    <a:pt x="0" y="181"/>
                  </a:cubicBezTo>
                  <a:cubicBezTo>
                    <a:pt x="15" y="181"/>
                    <a:pt x="15" y="181"/>
                    <a:pt x="15" y="181"/>
                  </a:cubicBezTo>
                  <a:cubicBezTo>
                    <a:pt x="15" y="109"/>
                    <a:pt x="15" y="109"/>
                    <a:pt x="15" y="109"/>
                  </a:cubicBezTo>
                  <a:cubicBezTo>
                    <a:pt x="24" y="127"/>
                    <a:pt x="40" y="137"/>
                    <a:pt x="61" y="137"/>
                  </a:cubicBezTo>
                  <a:cubicBezTo>
                    <a:pt x="96" y="137"/>
                    <a:pt x="119" y="110"/>
                    <a:pt x="119" y="69"/>
                  </a:cubicBezTo>
                  <a:cubicBezTo>
                    <a:pt x="119" y="27"/>
                    <a:pt x="96" y="0"/>
                    <a:pt x="60" y="0"/>
                  </a:cubicBezTo>
                  <a:close/>
                  <a:moveTo>
                    <a:pt x="59" y="123"/>
                  </a:moveTo>
                  <a:cubicBezTo>
                    <a:pt x="32" y="123"/>
                    <a:pt x="14" y="102"/>
                    <a:pt x="14" y="68"/>
                  </a:cubicBezTo>
                  <a:cubicBezTo>
                    <a:pt x="14" y="34"/>
                    <a:pt x="31" y="13"/>
                    <a:pt x="58" y="13"/>
                  </a:cubicBezTo>
                  <a:cubicBezTo>
                    <a:pt x="85" y="13"/>
                    <a:pt x="103" y="35"/>
                    <a:pt x="103" y="69"/>
                  </a:cubicBezTo>
                  <a:cubicBezTo>
                    <a:pt x="103" y="102"/>
                    <a:pt x="85" y="123"/>
                    <a:pt x="59" y="123"/>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3" name="Google Shape;173;p43"/>
            <p:cNvSpPr/>
            <p:nvPr/>
          </p:nvSpPr>
          <p:spPr>
            <a:xfrm>
              <a:off x="846132" y="355596"/>
              <a:ext cx="153986" cy="171448"/>
            </a:xfrm>
            <a:custGeom>
              <a:avLst/>
              <a:gdLst/>
              <a:ahLst/>
              <a:cxnLst/>
              <a:rect l="l" t="t" r="r" b="b"/>
              <a:pathLst>
                <a:path w="123" h="137" extrusionOk="0">
                  <a:moveTo>
                    <a:pt x="62" y="0"/>
                  </a:moveTo>
                  <a:cubicBezTo>
                    <a:pt x="24" y="0"/>
                    <a:pt x="0" y="27"/>
                    <a:pt x="0" y="68"/>
                  </a:cubicBezTo>
                  <a:cubicBezTo>
                    <a:pt x="0" y="110"/>
                    <a:pt x="24" y="137"/>
                    <a:pt x="62" y="137"/>
                  </a:cubicBezTo>
                  <a:cubicBezTo>
                    <a:pt x="99" y="137"/>
                    <a:pt x="123" y="110"/>
                    <a:pt x="123" y="69"/>
                  </a:cubicBezTo>
                  <a:cubicBezTo>
                    <a:pt x="123" y="26"/>
                    <a:pt x="99" y="0"/>
                    <a:pt x="62" y="0"/>
                  </a:cubicBezTo>
                  <a:close/>
                  <a:moveTo>
                    <a:pt x="62" y="123"/>
                  </a:moveTo>
                  <a:cubicBezTo>
                    <a:pt x="33" y="123"/>
                    <a:pt x="16" y="102"/>
                    <a:pt x="16" y="68"/>
                  </a:cubicBezTo>
                  <a:cubicBezTo>
                    <a:pt x="16" y="35"/>
                    <a:pt x="34" y="13"/>
                    <a:pt x="61" y="13"/>
                  </a:cubicBezTo>
                  <a:cubicBezTo>
                    <a:pt x="89" y="13"/>
                    <a:pt x="107" y="35"/>
                    <a:pt x="107" y="68"/>
                  </a:cubicBezTo>
                  <a:cubicBezTo>
                    <a:pt x="107" y="102"/>
                    <a:pt x="89" y="123"/>
                    <a:pt x="62" y="123"/>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4" name="Google Shape;174;p43"/>
            <p:cNvSpPr/>
            <p:nvPr/>
          </p:nvSpPr>
          <p:spPr>
            <a:xfrm>
              <a:off x="1314440" y="355596"/>
              <a:ext cx="131761" cy="166685"/>
            </a:xfrm>
            <a:custGeom>
              <a:avLst/>
              <a:gdLst/>
              <a:ahLst/>
              <a:cxnLst/>
              <a:rect l="l" t="t" r="r" b="b"/>
              <a:pathLst>
                <a:path w="105" h="133" extrusionOk="0">
                  <a:moveTo>
                    <a:pt x="60" y="0"/>
                  </a:moveTo>
                  <a:cubicBezTo>
                    <a:pt x="38" y="0"/>
                    <a:pt x="25" y="9"/>
                    <a:pt x="15" y="28"/>
                  </a:cubicBezTo>
                  <a:cubicBezTo>
                    <a:pt x="15" y="3"/>
                    <a:pt x="15" y="3"/>
                    <a:pt x="15" y="3"/>
                  </a:cubicBezTo>
                  <a:cubicBezTo>
                    <a:pt x="0" y="3"/>
                    <a:pt x="0" y="3"/>
                    <a:pt x="0" y="3"/>
                  </a:cubicBezTo>
                  <a:cubicBezTo>
                    <a:pt x="0" y="133"/>
                    <a:pt x="0" y="133"/>
                    <a:pt x="0" y="133"/>
                  </a:cubicBezTo>
                  <a:cubicBezTo>
                    <a:pt x="16" y="133"/>
                    <a:pt x="16" y="133"/>
                    <a:pt x="16" y="133"/>
                  </a:cubicBezTo>
                  <a:cubicBezTo>
                    <a:pt x="16" y="63"/>
                    <a:pt x="16" y="63"/>
                    <a:pt x="16" y="63"/>
                  </a:cubicBezTo>
                  <a:cubicBezTo>
                    <a:pt x="16" y="29"/>
                    <a:pt x="33" y="14"/>
                    <a:pt x="56" y="14"/>
                  </a:cubicBezTo>
                  <a:cubicBezTo>
                    <a:pt x="76" y="14"/>
                    <a:pt x="89" y="23"/>
                    <a:pt x="89" y="50"/>
                  </a:cubicBezTo>
                  <a:cubicBezTo>
                    <a:pt x="89" y="133"/>
                    <a:pt x="89" y="133"/>
                    <a:pt x="89" y="133"/>
                  </a:cubicBezTo>
                  <a:cubicBezTo>
                    <a:pt x="105" y="133"/>
                    <a:pt x="105" y="133"/>
                    <a:pt x="105" y="133"/>
                  </a:cubicBezTo>
                  <a:cubicBezTo>
                    <a:pt x="105" y="45"/>
                    <a:pt x="105" y="45"/>
                    <a:pt x="105" y="45"/>
                  </a:cubicBezTo>
                  <a:cubicBezTo>
                    <a:pt x="105" y="13"/>
                    <a:pt x="86" y="0"/>
                    <a:pt x="60" y="0"/>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5" name="Google Shape;175;p43"/>
            <p:cNvSpPr/>
            <p:nvPr/>
          </p:nvSpPr>
          <p:spPr>
            <a:xfrm>
              <a:off x="1474777" y="355596"/>
              <a:ext cx="144461" cy="171448"/>
            </a:xfrm>
            <a:custGeom>
              <a:avLst/>
              <a:gdLst/>
              <a:ahLst/>
              <a:cxnLst/>
              <a:rect l="l" t="t" r="r" b="b"/>
              <a:pathLst>
                <a:path w="116" h="137" extrusionOk="0">
                  <a:moveTo>
                    <a:pt x="116" y="67"/>
                  </a:moveTo>
                  <a:cubicBezTo>
                    <a:pt x="116" y="32"/>
                    <a:pt x="97" y="0"/>
                    <a:pt x="59" y="0"/>
                  </a:cubicBezTo>
                  <a:cubicBezTo>
                    <a:pt x="24" y="0"/>
                    <a:pt x="0" y="29"/>
                    <a:pt x="0" y="70"/>
                  </a:cubicBezTo>
                  <a:cubicBezTo>
                    <a:pt x="0" y="111"/>
                    <a:pt x="23" y="137"/>
                    <a:pt x="59" y="137"/>
                  </a:cubicBezTo>
                  <a:cubicBezTo>
                    <a:pt x="90" y="137"/>
                    <a:pt x="109" y="119"/>
                    <a:pt x="115" y="90"/>
                  </a:cubicBezTo>
                  <a:cubicBezTo>
                    <a:pt x="99" y="90"/>
                    <a:pt x="99" y="90"/>
                    <a:pt x="99" y="90"/>
                  </a:cubicBezTo>
                  <a:cubicBezTo>
                    <a:pt x="94" y="113"/>
                    <a:pt x="81" y="124"/>
                    <a:pt x="60" y="124"/>
                  </a:cubicBezTo>
                  <a:cubicBezTo>
                    <a:pt x="29" y="124"/>
                    <a:pt x="16" y="99"/>
                    <a:pt x="16" y="72"/>
                  </a:cubicBezTo>
                  <a:cubicBezTo>
                    <a:pt x="116" y="72"/>
                    <a:pt x="116" y="72"/>
                    <a:pt x="116" y="72"/>
                  </a:cubicBezTo>
                  <a:lnTo>
                    <a:pt x="116" y="67"/>
                  </a:lnTo>
                  <a:close/>
                  <a:moveTo>
                    <a:pt x="16" y="59"/>
                  </a:moveTo>
                  <a:cubicBezTo>
                    <a:pt x="19" y="35"/>
                    <a:pt x="30" y="13"/>
                    <a:pt x="59" y="13"/>
                  </a:cubicBezTo>
                  <a:cubicBezTo>
                    <a:pt x="83" y="13"/>
                    <a:pt x="98" y="30"/>
                    <a:pt x="100" y="59"/>
                  </a:cubicBezTo>
                  <a:lnTo>
                    <a:pt x="16" y="59"/>
                  </a:ln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6" name="Google Shape;176;p43"/>
            <p:cNvSpPr/>
            <p:nvPr/>
          </p:nvSpPr>
          <p:spPr>
            <a:xfrm>
              <a:off x="1255703" y="295272"/>
              <a:ext cx="20637" cy="33337"/>
            </a:xfrm>
            <a:prstGeom prst="rect">
              <a:avLst/>
            </a:pr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7" name="Google Shape;177;p43"/>
            <p:cNvSpPr/>
            <p:nvPr/>
          </p:nvSpPr>
          <p:spPr>
            <a:xfrm>
              <a:off x="1028693" y="355596"/>
              <a:ext cx="131761" cy="166685"/>
            </a:xfrm>
            <a:custGeom>
              <a:avLst/>
              <a:gdLst/>
              <a:ahLst/>
              <a:cxnLst/>
              <a:rect l="l" t="t" r="r" b="b"/>
              <a:pathLst>
                <a:path w="106" h="133" extrusionOk="0">
                  <a:moveTo>
                    <a:pt x="61" y="0"/>
                  </a:moveTo>
                  <a:cubicBezTo>
                    <a:pt x="39" y="0"/>
                    <a:pt x="26" y="9"/>
                    <a:pt x="15" y="28"/>
                  </a:cubicBezTo>
                  <a:cubicBezTo>
                    <a:pt x="15" y="3"/>
                    <a:pt x="15" y="3"/>
                    <a:pt x="15" y="3"/>
                  </a:cubicBezTo>
                  <a:cubicBezTo>
                    <a:pt x="0" y="3"/>
                    <a:pt x="0" y="3"/>
                    <a:pt x="0" y="3"/>
                  </a:cubicBezTo>
                  <a:cubicBezTo>
                    <a:pt x="0" y="133"/>
                    <a:pt x="0" y="133"/>
                    <a:pt x="0" y="133"/>
                  </a:cubicBezTo>
                  <a:cubicBezTo>
                    <a:pt x="16" y="133"/>
                    <a:pt x="16" y="133"/>
                    <a:pt x="16" y="133"/>
                  </a:cubicBezTo>
                  <a:cubicBezTo>
                    <a:pt x="16" y="63"/>
                    <a:pt x="16" y="63"/>
                    <a:pt x="16" y="63"/>
                  </a:cubicBezTo>
                  <a:cubicBezTo>
                    <a:pt x="16" y="29"/>
                    <a:pt x="33" y="14"/>
                    <a:pt x="57" y="14"/>
                  </a:cubicBezTo>
                  <a:cubicBezTo>
                    <a:pt x="77" y="14"/>
                    <a:pt x="90" y="23"/>
                    <a:pt x="90" y="50"/>
                  </a:cubicBezTo>
                  <a:cubicBezTo>
                    <a:pt x="90" y="133"/>
                    <a:pt x="90" y="133"/>
                    <a:pt x="90" y="133"/>
                  </a:cubicBezTo>
                  <a:cubicBezTo>
                    <a:pt x="106" y="133"/>
                    <a:pt x="106" y="133"/>
                    <a:pt x="106" y="133"/>
                  </a:cubicBezTo>
                  <a:cubicBezTo>
                    <a:pt x="106" y="45"/>
                    <a:pt x="106" y="45"/>
                    <a:pt x="106" y="45"/>
                  </a:cubicBezTo>
                  <a:cubicBezTo>
                    <a:pt x="106" y="13"/>
                    <a:pt x="86" y="0"/>
                    <a:pt x="61" y="0"/>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8" name="Google Shape;178;p43"/>
            <p:cNvSpPr/>
            <p:nvPr/>
          </p:nvSpPr>
          <p:spPr>
            <a:xfrm>
              <a:off x="1255703" y="358771"/>
              <a:ext cx="20637" cy="163510"/>
            </a:xfrm>
            <a:prstGeom prst="rect">
              <a:avLst/>
            </a:pr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9" name="Google Shape;179;p43"/>
            <p:cNvSpPr/>
            <p:nvPr/>
          </p:nvSpPr>
          <p:spPr>
            <a:xfrm>
              <a:off x="1198554" y="296859"/>
              <a:ext cx="20637" cy="225422"/>
            </a:xfrm>
            <a:prstGeom prst="rect">
              <a:avLst/>
            </a:pr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80" name="Google Shape;180;p43"/>
            <p:cNvSpPr/>
            <p:nvPr/>
          </p:nvSpPr>
          <p:spPr>
            <a:xfrm>
              <a:off x="801682" y="354009"/>
              <a:ext cx="52387" cy="46037"/>
            </a:xfrm>
            <a:custGeom>
              <a:avLst/>
              <a:gdLst/>
              <a:ahLst/>
              <a:cxnLst/>
              <a:rect l="l" t="t" r="r" b="b"/>
              <a:pathLst>
                <a:path w="33" h="29" extrusionOk="0">
                  <a:moveTo>
                    <a:pt x="16" y="29"/>
                  </a:moveTo>
                  <a:lnTo>
                    <a:pt x="33" y="0"/>
                  </a:lnTo>
                  <a:lnTo>
                    <a:pt x="0" y="0"/>
                  </a:lnTo>
                  <a:lnTo>
                    <a:pt x="16" y="29"/>
                  </a:lnTo>
                  <a:lnTo>
                    <a:pt x="16" y="29"/>
                  </a:lnTo>
                  <a:lnTo>
                    <a:pt x="16" y="29"/>
                  </a:lnTo>
                  <a:lnTo>
                    <a:pt x="16" y="29"/>
                  </a:lnTo>
                  <a:lnTo>
                    <a:pt x="16" y="29"/>
                  </a:lnTo>
                  <a:close/>
                </a:path>
              </a:pathLst>
            </a:custGeom>
            <a:solidFill>
              <a:srgbClr val="F4792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grpSp>
      <p:sp>
        <p:nvSpPr>
          <p:cNvPr id="181" name="Google Shape;181;p43"/>
          <p:cNvSpPr/>
          <p:nvPr/>
        </p:nvSpPr>
        <p:spPr>
          <a:xfrm>
            <a:off x="1" y="1"/>
            <a:ext cx="12191999" cy="6870700"/>
          </a:xfrm>
          <a:prstGeom prst="rect">
            <a:avLst/>
          </a:prstGeom>
          <a:gradFill>
            <a:gsLst>
              <a:gs pos="0">
                <a:srgbClr val="052039"/>
              </a:gs>
              <a:gs pos="100000">
                <a:srgbClr val="0A2C4B"/>
              </a:gs>
            </a:gsLst>
            <a:lin ang="5400000"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Quattrocento Sans"/>
              <a:buNone/>
            </a:pPr>
            <a:r>
              <a:rPr lang="en" sz="1867" b="0" i="0" u="none" strike="noStrike" cap="none">
                <a:solidFill>
                  <a:schemeClr val="lt1"/>
                </a:solidFill>
                <a:latin typeface="Segoe UI" panose="020B0502040204020203" pitchFamily="34" charset="0"/>
                <a:ea typeface="Quattrocento Sans"/>
                <a:cs typeface="Segoe UI" panose="020B0502040204020203" pitchFamily="34" charset="0"/>
                <a:sym typeface="Quattrocento Sans"/>
              </a:rPr>
              <a:t>    </a:t>
            </a:r>
            <a:endParaRPr sz="1867" b="0" i="0" u="none" strike="noStrike" cap="none">
              <a:solidFill>
                <a:schemeClr val="dk1"/>
              </a:solidFill>
              <a:latin typeface="Arial"/>
              <a:ea typeface="Arial"/>
              <a:cs typeface="Arial"/>
              <a:sym typeface="Arial"/>
            </a:endParaRPr>
          </a:p>
        </p:txBody>
      </p:sp>
      <p:sp>
        <p:nvSpPr>
          <p:cNvPr id="182" name="Google Shape;182;p43"/>
          <p:cNvSpPr/>
          <p:nvPr/>
        </p:nvSpPr>
        <p:spPr>
          <a:xfrm rot="10800000" flipH="1">
            <a:off x="0" y="627389"/>
            <a:ext cx="12192000" cy="5887711"/>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Quattrocento Sans"/>
              <a:buNone/>
            </a:pPr>
            <a:endParaRPr sz="18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endParaRPr>
          </a:p>
        </p:txBody>
      </p:sp>
      <p:pic>
        <p:nvPicPr>
          <p:cNvPr id="183" name="Google Shape;183;p43" descr="Ð¤Ð°Ð¹Ð»:Worldmap-blank.svg"/>
          <p:cNvPicPr preferRelativeResize="0"/>
          <p:nvPr/>
        </p:nvPicPr>
        <p:blipFill rotWithShape="1">
          <a:blip r:embed="rId2">
            <a:alphaModFix/>
          </a:blip>
          <a:srcRect b="16622"/>
          <a:stretch/>
        </p:blipFill>
        <p:spPr>
          <a:xfrm>
            <a:off x="-95019" y="829423"/>
            <a:ext cx="12287020" cy="5019835"/>
          </a:xfrm>
          <a:prstGeom prst="rect">
            <a:avLst/>
          </a:prstGeom>
          <a:noFill/>
          <a:ln>
            <a:noFill/>
          </a:ln>
        </p:spPr>
      </p:pic>
    </p:spTree>
    <p:extLst>
      <p:ext uri="{BB962C8B-B14F-4D97-AF65-F5344CB8AC3E}">
        <p14:creationId xmlns:p14="http://schemas.microsoft.com/office/powerpoint/2010/main" val="99103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119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Основная страница" userDrawn="1">
  <p:cSld name="Основная страница">
    <p:spTree>
      <p:nvGrpSpPr>
        <p:cNvPr id="1" name="Shape 171"/>
        <p:cNvGrpSpPr/>
        <p:nvPr/>
      </p:nvGrpSpPr>
      <p:grpSpPr>
        <a:xfrm>
          <a:off x="0" y="0"/>
          <a:ext cx="0" cy="0"/>
          <a:chOff x="0" y="0"/>
          <a:chExt cx="0" cy="0"/>
        </a:xfrm>
      </p:grpSpPr>
    </p:spTree>
    <p:extLst>
      <p:ext uri="{BB962C8B-B14F-4D97-AF65-F5344CB8AC3E}">
        <p14:creationId xmlns:p14="http://schemas.microsoft.com/office/powerpoint/2010/main" val="1027825506"/>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2192000" cy="1220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white"/>
              </a:solidFill>
            </a:endParaRPr>
          </a:p>
        </p:txBody>
      </p:sp>
      <p:sp>
        <p:nvSpPr>
          <p:cNvPr id="2" name="Rectangle 1"/>
          <p:cNvSpPr/>
          <p:nvPr userDrawn="1"/>
        </p:nvSpPr>
        <p:spPr>
          <a:xfrm>
            <a:off x="9840416" y="5925278"/>
            <a:ext cx="2112235" cy="76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white"/>
              </a:solidFill>
            </a:endParaRPr>
          </a:p>
        </p:txBody>
      </p:sp>
      <p:sp>
        <p:nvSpPr>
          <p:cNvPr id="4" name="Параллелограмм 4"/>
          <p:cNvSpPr/>
          <p:nvPr userDrawn="1"/>
        </p:nvSpPr>
        <p:spPr>
          <a:xfrm rot="5400000">
            <a:off x="5629645" y="-5629635"/>
            <a:ext cx="932721" cy="12192000"/>
          </a:xfrm>
          <a:prstGeom prst="parallelogram">
            <a:avLst>
              <a:gd name="adj" fmla="val 0"/>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3200">
              <a:solidFill>
                <a:prstClr val="white"/>
              </a:solidFill>
            </a:endParaRPr>
          </a:p>
        </p:txBody>
      </p:sp>
    </p:spTree>
    <p:extLst>
      <p:ext uri="{BB962C8B-B14F-4D97-AF65-F5344CB8AC3E}">
        <p14:creationId xmlns:p14="http://schemas.microsoft.com/office/powerpoint/2010/main" val="414720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Tree>
    <p:extLst>
      <p:ext uri="{BB962C8B-B14F-4D97-AF65-F5344CB8AC3E}">
        <p14:creationId xmlns:p14="http://schemas.microsoft.com/office/powerpoint/2010/main" val="27449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86342"/>
          <a:stretch/>
        </p:blipFill>
        <p:spPr>
          <a:xfrm>
            <a:off x="0" y="-1"/>
            <a:ext cx="12192000" cy="936625"/>
          </a:xfrm>
          <a:prstGeom prst="rect">
            <a:avLst/>
          </a:prstGeom>
        </p:spPr>
      </p:pic>
      <p:sp>
        <p:nvSpPr>
          <p:cNvPr id="4" name="Параллелограмм 4"/>
          <p:cNvSpPr/>
          <p:nvPr userDrawn="1"/>
        </p:nvSpPr>
        <p:spPr>
          <a:xfrm rot="5400000">
            <a:off x="5629645" y="-5629635"/>
            <a:ext cx="932721" cy="12192000"/>
          </a:xfrm>
          <a:prstGeom prst="parallelogram">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3200">
              <a:solidFill>
                <a:prstClr val="white"/>
              </a:solidFill>
            </a:endParaRPr>
          </a:p>
        </p:txBody>
      </p:sp>
    </p:spTree>
    <p:extLst>
      <p:ext uri="{BB962C8B-B14F-4D97-AF65-F5344CB8AC3E}">
        <p14:creationId xmlns:p14="http://schemas.microsoft.com/office/powerpoint/2010/main" val="39200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regular">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Tree>
    <p:extLst>
      <p:ext uri="{BB962C8B-B14F-4D97-AF65-F5344CB8AC3E}">
        <p14:creationId xmlns:p14="http://schemas.microsoft.com/office/powerpoint/2010/main" val="428764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regular">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4" name="Picture 8" descr="https://www.rashidnotash.com/wp-content/uploads/2018/06/NOTASH-Condo-Board-May-Be-Unhealthy-1.jpg">
            <a:extLst>
              <a:ext uri="{FF2B5EF4-FFF2-40B4-BE49-F238E27FC236}">
                <a16:creationId xmlns:a16="http://schemas.microsoft.com/office/drawing/2014/main" id="{1CC268BF-0B9B-3944-B51E-6490549152A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687274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1468">
            <a:extLst>
              <a:ext uri="{FF2B5EF4-FFF2-40B4-BE49-F238E27FC236}">
                <a16:creationId xmlns:a16="http://schemas.microsoft.com/office/drawing/2014/main" id="{E1A018EE-B1C7-834A-81DE-2EF90EE4591D}"/>
              </a:ext>
            </a:extLst>
          </p:cNvPr>
          <p:cNvSpPr/>
          <p:nvPr userDrawn="1"/>
        </p:nvSpPr>
        <p:spPr>
          <a:xfrm>
            <a:off x="0" y="0"/>
            <a:ext cx="12192002" cy="6858000"/>
          </a:xfrm>
          <a:prstGeom prst="rect">
            <a:avLst/>
          </a:prstGeom>
          <a:gradFill flip="none" rotWithShape="1">
            <a:gsLst>
              <a:gs pos="0">
                <a:srgbClr val="36479A">
                  <a:alpha val="81000"/>
                </a:srgbClr>
              </a:gs>
              <a:gs pos="100000">
                <a:srgbClr val="44235D">
                  <a:alpha val="87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27212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maged regular">
    <p:spTree>
      <p:nvGrpSpPr>
        <p:cNvPr id="1" name=""/>
        <p:cNvGrpSpPr/>
        <p:nvPr/>
      </p:nvGrpSpPr>
      <p:grpSpPr>
        <a:xfrm>
          <a:off x="0" y="0"/>
          <a:ext cx="0" cy="0"/>
          <a:chOff x="0" y="0"/>
          <a:chExt cx="0" cy="0"/>
        </a:xfrm>
      </p:grpSpPr>
      <p:pic>
        <p:nvPicPr>
          <p:cNvPr id="3" name="Picture 8" descr="https://www.rashidnotash.com/wp-content/uploads/2018/06/NOTASH-Condo-Board-May-Be-Unhealthy-1.jpg">
            <a:extLst>
              <a:ext uri="{FF2B5EF4-FFF2-40B4-BE49-F238E27FC236}">
                <a16:creationId xmlns:a16="http://schemas.microsoft.com/office/drawing/2014/main" id="{761E1AA5-3E45-9349-9B65-A6D61DBDA29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687274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1468">
            <a:extLst>
              <a:ext uri="{FF2B5EF4-FFF2-40B4-BE49-F238E27FC236}">
                <a16:creationId xmlns:a16="http://schemas.microsoft.com/office/drawing/2014/main" id="{50875B3B-15FD-1344-A31B-F7ED782EE572}"/>
              </a:ext>
            </a:extLst>
          </p:cNvPr>
          <p:cNvSpPr/>
          <p:nvPr userDrawn="1"/>
        </p:nvSpPr>
        <p:spPr>
          <a:xfrm>
            <a:off x="0" y="0"/>
            <a:ext cx="12192002" cy="6872748"/>
          </a:xfrm>
          <a:prstGeom prst="rect">
            <a:avLst/>
          </a:prstGeom>
          <a:gradFill flip="none" rotWithShape="1">
            <a:gsLst>
              <a:gs pos="0">
                <a:srgbClr val="36479A">
                  <a:alpha val="81000"/>
                </a:srgbClr>
              </a:gs>
              <a:gs pos="100000">
                <a:srgbClr val="44235D">
                  <a:alpha val="87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43497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143640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Пользовательский макет">
  <p:cSld name="4_Пользовательский макет">
    <p:spTree>
      <p:nvGrpSpPr>
        <p:cNvPr id="1" name="Shape 144"/>
        <p:cNvGrpSpPr/>
        <p:nvPr/>
      </p:nvGrpSpPr>
      <p:grpSpPr>
        <a:xfrm>
          <a:off x="0" y="0"/>
          <a:ext cx="0" cy="0"/>
          <a:chOff x="0" y="0"/>
          <a:chExt cx="0" cy="0"/>
        </a:xfrm>
      </p:grpSpPr>
      <p:sp>
        <p:nvSpPr>
          <p:cNvPr id="145" name="Google Shape;145;p35"/>
          <p:cNvSpPr/>
          <p:nvPr/>
        </p:nvSpPr>
        <p:spPr>
          <a:xfrm>
            <a:off x="0" y="0"/>
            <a:ext cx="12192000" cy="6858000"/>
          </a:xfrm>
          <a:prstGeom prst="rect">
            <a:avLst/>
          </a:prstGeom>
          <a:gradFill>
            <a:gsLst>
              <a:gs pos="0">
                <a:srgbClr val="052039"/>
              </a:gs>
              <a:gs pos="100000">
                <a:srgbClr val="0A2C4B"/>
              </a:gs>
            </a:gsLst>
            <a:lin ang="5400000" scaled="0"/>
          </a:gradFill>
          <a:ln>
            <a:noFill/>
          </a:ln>
        </p:spPr>
        <p:txBody>
          <a:bodyPr spcFirstLastPara="1" wrap="square" lIns="68567" tIns="34267" rIns="68567" bIns="34267"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4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rPr>
              <a:t>    </a:t>
            </a:r>
            <a:endParaRPr sz="1067" b="0" i="0" u="none" strike="noStrike" cap="none">
              <a:solidFill>
                <a:srgbClr val="000000"/>
              </a:solidFill>
              <a:latin typeface="Arial"/>
              <a:ea typeface="Arial"/>
              <a:cs typeface="Arial"/>
              <a:sym typeface="Arial"/>
            </a:endParaRPr>
          </a:p>
        </p:txBody>
      </p:sp>
      <p:pic>
        <p:nvPicPr>
          <p:cNvPr id="146" name="Google Shape;146;p35"/>
          <p:cNvPicPr preferRelativeResize="0"/>
          <p:nvPr/>
        </p:nvPicPr>
        <p:blipFill rotWithShape="1">
          <a:blip r:embed="rId2">
            <a:alphaModFix/>
          </a:blip>
          <a:srcRect/>
          <a:stretch/>
        </p:blipFill>
        <p:spPr>
          <a:xfrm>
            <a:off x="9521620" y="6261906"/>
            <a:ext cx="2292760" cy="329876"/>
          </a:xfrm>
          <a:prstGeom prst="rect">
            <a:avLst/>
          </a:prstGeom>
          <a:noFill/>
          <a:ln>
            <a:noFill/>
          </a:ln>
        </p:spPr>
      </p:pic>
    </p:spTree>
    <p:extLst>
      <p:ext uri="{BB962C8B-B14F-4D97-AF65-F5344CB8AC3E}">
        <p14:creationId xmlns:p14="http://schemas.microsoft.com/office/powerpoint/2010/main" val="188939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0056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118014721"/>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orient="horz">
          <p15:clr>
            <a:srgbClr val="F26B43"/>
          </p15:clr>
        </p15:guide>
        <p15:guide id="4" orient="horz" pos="3240">
          <p15:clr>
            <a:srgbClr val="F26B43"/>
          </p15:clr>
        </p15:guide>
        <p15:guide id="5">
          <p15:clr>
            <a:srgbClr val="F26B43"/>
          </p15:clr>
        </p15:guide>
        <p15:guide id="6"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 name="Rectangle 4">
            <a:extLst>
              <a:ext uri="{FF2B5EF4-FFF2-40B4-BE49-F238E27FC236}">
                <a16:creationId xmlns:a16="http://schemas.microsoft.com/office/drawing/2014/main" id="{5FD78D98-E4FB-4861-B97E-8C042AC8EDCA}"/>
              </a:ext>
            </a:extLst>
          </p:cNvPr>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id="{1F56B148-8D29-4870-A1DE-669A8E3D29E6}"/>
              </a:ext>
            </a:extLst>
          </p:cNvPr>
          <p:cNvSpPr/>
          <p:nvPr/>
        </p:nvSpPr>
        <p:spPr>
          <a:xfrm>
            <a:off x="-1" y="1592711"/>
            <a:ext cx="12192001" cy="61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2" name="Rectangle 1"/>
          <p:cNvSpPr/>
          <p:nvPr/>
        </p:nvSpPr>
        <p:spPr>
          <a:xfrm>
            <a:off x="383205" y="2431287"/>
            <a:ext cx="4782931" cy="1384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en-US" sz="1400" b="1" dirty="0">
                <a:solidFill>
                  <a:schemeClr val="tx1"/>
                </a:solidFill>
                <a:latin typeface="Montserrat"/>
              </a:rPr>
              <a:t>Catalog selection enhancements for </a:t>
            </a:r>
            <a:r>
              <a:rPr lang="en-US" sz="1400" b="1" dirty="0" err="1">
                <a:solidFill>
                  <a:schemeClr val="tx1"/>
                </a:solidFill>
                <a:latin typeface="Montserrat"/>
              </a:rPr>
              <a:t>Creatio</a:t>
            </a:r>
            <a:r>
              <a:rPr lang="en-US" sz="1400" dirty="0">
                <a:solidFill>
                  <a:schemeClr val="tx1"/>
                </a:solidFill>
                <a:latin typeface="Montserrat"/>
              </a:rPr>
              <a:t> - the product is designed to simplify work with catalogs in the system. It helps to filter the necessary records automatically, set up a hierarchy of selection, add the necessary records to the detail conveniently and quickly.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2205210"/>
            <a:ext cx="5542610" cy="276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Рисунок 32">
            <a:extLst>
              <a:ext uri="{FF2B5EF4-FFF2-40B4-BE49-F238E27FC236}">
                <a16:creationId xmlns:a16="http://schemas.microsoft.com/office/drawing/2014/main" id="{3BA1349C-40C8-4147-B09A-910EB78A59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28967" y="1969831"/>
            <a:ext cx="6076675" cy="4356217"/>
          </a:xfrm>
          <a:prstGeom prst="rect">
            <a:avLst/>
          </a:prstGeom>
        </p:spPr>
      </p:pic>
      <p:sp>
        <p:nvSpPr>
          <p:cNvPr id="6" name="Rectangle 13"/>
          <p:cNvSpPr/>
          <p:nvPr/>
        </p:nvSpPr>
        <p:spPr>
          <a:xfrm>
            <a:off x="196014" y="1592710"/>
            <a:ext cx="5696786" cy="61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2000" b="1" dirty="0">
                <a:solidFill>
                  <a:schemeClr val="bg1"/>
                </a:solidFill>
              </a:rPr>
              <a:t>Catalog selection enhancements for </a:t>
            </a:r>
            <a:r>
              <a:rPr lang="en-US" sz="2000" b="1" dirty="0" err="1">
                <a:solidFill>
                  <a:schemeClr val="bg1"/>
                </a:solidFill>
              </a:rPr>
              <a:t>Creatio</a:t>
            </a:r>
            <a:endParaRPr lang="en-GB" sz="2000" b="1" dirty="0">
              <a:solidFill>
                <a:schemeClr val="bg1"/>
              </a:solidFill>
              <a:effectLst>
                <a:outerShdw blurRad="50800" dist="38100" dir="2700000" algn="tl" rotWithShape="0">
                  <a:prstClr val="black">
                    <a:alpha val="40000"/>
                  </a:prstClr>
                </a:outerShdw>
              </a:effectLst>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A8E7256B-D8AB-416F-A6B5-925D300A268B}"/>
              </a:ext>
            </a:extLst>
          </p:cNvPr>
          <p:cNvPicPr>
            <a:picLocks noChangeAspect="1"/>
          </p:cNvPicPr>
          <p:nvPr/>
        </p:nvPicPr>
        <p:blipFill>
          <a:blip r:embed="rId5"/>
          <a:srcRect/>
          <a:stretch/>
        </p:blipFill>
        <p:spPr>
          <a:xfrm>
            <a:off x="9879246" y="6316561"/>
            <a:ext cx="2097887" cy="300932"/>
          </a:xfrm>
          <a:prstGeom prst="rect">
            <a:avLst/>
          </a:prstGeom>
        </p:spPr>
      </p:pic>
      <p:pic>
        <p:nvPicPr>
          <p:cNvPr id="8" name="Google Shape;465;p58">
            <a:extLst>
              <a:ext uri="{FF2B5EF4-FFF2-40B4-BE49-F238E27FC236}">
                <a16:creationId xmlns:a16="http://schemas.microsoft.com/office/drawing/2014/main" id="{01BBF713-4536-4232-A6E5-B4A7BBC424BD}"/>
              </a:ext>
            </a:extLst>
          </p:cNvPr>
          <p:cNvPicPr preferRelativeResize="0"/>
          <p:nvPr/>
        </p:nvPicPr>
        <p:blipFill rotWithShape="1">
          <a:blip r:embed="rId6">
            <a:alphaModFix/>
          </a:blip>
          <a:srcRect/>
          <a:stretch/>
        </p:blipFill>
        <p:spPr>
          <a:xfrm>
            <a:off x="390605" y="325869"/>
            <a:ext cx="2062310" cy="612499"/>
          </a:xfrm>
          <a:prstGeom prst="rect">
            <a:avLst/>
          </a:prstGeom>
          <a:noFill/>
          <a:ln>
            <a:noFill/>
          </a:ln>
        </p:spPr>
      </p:pic>
    </p:spTree>
    <p:extLst>
      <p:ext uri="{BB962C8B-B14F-4D97-AF65-F5344CB8AC3E}">
        <p14:creationId xmlns:p14="http://schemas.microsoft.com/office/powerpoint/2010/main" val="1603834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 name="Rectangle 4">
            <a:extLst>
              <a:ext uri="{FF2B5EF4-FFF2-40B4-BE49-F238E27FC236}">
                <a16:creationId xmlns:a16="http://schemas.microsoft.com/office/drawing/2014/main" id="{5FD78D98-E4FB-4861-B97E-8C042AC8EDCA}"/>
              </a:ext>
            </a:extLst>
          </p:cNvPr>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id="{1F56B148-8D29-4870-A1DE-669A8E3D29E6}"/>
              </a:ext>
            </a:extLst>
          </p:cNvPr>
          <p:cNvSpPr/>
          <p:nvPr/>
        </p:nvSpPr>
        <p:spPr>
          <a:xfrm>
            <a:off x="0" y="1606837"/>
            <a:ext cx="12192001" cy="61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Montserrat"/>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2220364"/>
            <a:ext cx="5468816" cy="273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Рисунок 32">
            <a:extLst>
              <a:ext uri="{FF2B5EF4-FFF2-40B4-BE49-F238E27FC236}">
                <a16:creationId xmlns:a16="http://schemas.microsoft.com/office/drawing/2014/main" id="{3BA1349C-40C8-4147-B09A-910EB78A59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28311" y="2004901"/>
            <a:ext cx="5940171" cy="4071153"/>
          </a:xfrm>
          <a:prstGeom prst="rect">
            <a:avLst/>
          </a:prstGeom>
        </p:spPr>
      </p:pic>
      <p:pic>
        <p:nvPicPr>
          <p:cNvPr id="4" name="Picture 3">
            <a:extLst>
              <a:ext uri="{FF2B5EF4-FFF2-40B4-BE49-F238E27FC236}">
                <a16:creationId xmlns:a16="http://schemas.microsoft.com/office/drawing/2014/main" id="{A8E7256B-D8AB-416F-A6B5-925D300A268B}"/>
              </a:ext>
            </a:extLst>
          </p:cNvPr>
          <p:cNvPicPr>
            <a:picLocks noChangeAspect="1"/>
          </p:cNvPicPr>
          <p:nvPr/>
        </p:nvPicPr>
        <p:blipFill>
          <a:blip r:embed="rId5"/>
          <a:srcRect/>
          <a:stretch/>
        </p:blipFill>
        <p:spPr>
          <a:xfrm>
            <a:off x="9879246" y="6316561"/>
            <a:ext cx="2097887" cy="300932"/>
          </a:xfrm>
          <a:prstGeom prst="rect">
            <a:avLst/>
          </a:prstGeom>
        </p:spPr>
      </p:pic>
      <p:pic>
        <p:nvPicPr>
          <p:cNvPr id="8" name="Google Shape;465;p58">
            <a:extLst>
              <a:ext uri="{FF2B5EF4-FFF2-40B4-BE49-F238E27FC236}">
                <a16:creationId xmlns:a16="http://schemas.microsoft.com/office/drawing/2014/main" id="{01BBF713-4536-4232-A6E5-B4A7BBC424BD}"/>
              </a:ext>
            </a:extLst>
          </p:cNvPr>
          <p:cNvPicPr preferRelativeResize="0"/>
          <p:nvPr/>
        </p:nvPicPr>
        <p:blipFill rotWithShape="1">
          <a:blip r:embed="rId6">
            <a:alphaModFix/>
          </a:blip>
          <a:srcRect/>
          <a:stretch/>
        </p:blipFill>
        <p:spPr>
          <a:xfrm>
            <a:off x="390605" y="325869"/>
            <a:ext cx="2062310" cy="612499"/>
          </a:xfrm>
          <a:prstGeom prst="rect">
            <a:avLst/>
          </a:prstGeom>
          <a:noFill/>
          <a:ln>
            <a:noFill/>
          </a:ln>
        </p:spPr>
      </p:pic>
      <p:sp>
        <p:nvSpPr>
          <p:cNvPr id="10" name="Rectangle 1"/>
          <p:cNvSpPr/>
          <p:nvPr/>
        </p:nvSpPr>
        <p:spPr>
          <a:xfrm>
            <a:off x="372381" y="2205212"/>
            <a:ext cx="4782931" cy="2661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endParaRPr lang="ru-RU" sz="1400" b="1" dirty="0">
              <a:solidFill>
                <a:schemeClr val="tx1"/>
              </a:solidFill>
              <a:latin typeface="Montserrat" pitchFamily="2" charset="0"/>
            </a:endParaRPr>
          </a:p>
          <a:p>
            <a:r>
              <a:rPr lang="en-US" sz="1400" b="1" dirty="0">
                <a:solidFill>
                  <a:schemeClr val="tx1"/>
                </a:solidFill>
                <a:latin typeface="Montserrat"/>
              </a:rPr>
              <a:t>Use cases:</a:t>
            </a:r>
            <a:endParaRPr lang="ru-RU" sz="1400" b="1" dirty="0">
              <a:solidFill>
                <a:schemeClr val="tx1"/>
              </a:solidFill>
              <a:latin typeface="Montserrat" pitchFamily="2" charset="0"/>
            </a:endParaRPr>
          </a:p>
          <a:p>
            <a:pPr marL="171450" indent="-171450">
              <a:lnSpc>
                <a:spcPct val="150000"/>
              </a:lnSpc>
              <a:buClr>
                <a:schemeClr val="accent1"/>
              </a:buClr>
              <a:buFont typeface="Arial" panose="020B0604020202020204" pitchFamily="34" charset="0"/>
              <a:buChar char="•"/>
            </a:pPr>
            <a:endParaRPr lang="ru-RU" sz="1400" dirty="0">
              <a:solidFill>
                <a:schemeClr val="tx1"/>
              </a:solidFill>
              <a:latin typeface="Montserrat" pitchFamily="2" charset="0"/>
              <a:cs typeface="Segoe UI" panose="020B0502040204020203" pitchFamily="34" charset="0"/>
            </a:endParaRPr>
          </a:p>
          <a:p>
            <a:pPr algn="just">
              <a:lnSpc>
                <a:spcPct val="150000"/>
              </a:lnSpc>
              <a:buClr>
                <a:schemeClr val="accent1"/>
              </a:buClr>
            </a:pPr>
            <a:r>
              <a:rPr lang="en-US" sz="1400" dirty="0">
                <a:solidFill>
                  <a:schemeClr val="tx1"/>
                </a:solidFill>
                <a:latin typeface="Montserrat"/>
              </a:rPr>
              <a:t>The product will be useful for companies with a wide range of products for effective organization of the work of users with the selection of products in </a:t>
            </a:r>
            <a:r>
              <a:rPr lang="en-US" sz="1400" dirty="0" err="1">
                <a:solidFill>
                  <a:schemeClr val="tx1"/>
                </a:solidFill>
                <a:latin typeface="Montserrat"/>
              </a:rPr>
              <a:t>Creatio</a:t>
            </a:r>
            <a:r>
              <a:rPr lang="en-US" sz="1400" dirty="0">
                <a:solidFill>
                  <a:schemeClr val="tx1"/>
                </a:solidFill>
                <a:latin typeface="Montserrat"/>
              </a:rPr>
              <a:t>.</a:t>
            </a:r>
          </a:p>
          <a:p>
            <a:pPr algn="just">
              <a:lnSpc>
                <a:spcPct val="150000"/>
              </a:lnSpc>
              <a:buClr>
                <a:schemeClr val="accent1"/>
              </a:buClr>
            </a:pPr>
            <a:r>
              <a:rPr lang="en-US" sz="1200" dirty="0"/>
              <a:t>.</a:t>
            </a:r>
            <a:br>
              <a:rPr lang="ru-RU" sz="1200" b="1" dirty="0">
                <a:solidFill>
                  <a:schemeClr val="tx1"/>
                </a:solidFill>
                <a:latin typeface="Montserrat" pitchFamily="2" charset="0"/>
                <a:cs typeface="Segoe UI" panose="020B0502040204020203" pitchFamily="34" charset="0"/>
              </a:rPr>
            </a:br>
            <a:endParaRPr lang="ru-RU" sz="1200" dirty="0">
              <a:solidFill>
                <a:schemeClr val="tx1"/>
              </a:solidFill>
              <a:latin typeface="Montserrat" pitchFamily="2" charset="0"/>
              <a:cs typeface="Segoe UI" panose="020B0502040204020203" pitchFamily="34" charset="0"/>
            </a:endParaRPr>
          </a:p>
        </p:txBody>
      </p:sp>
      <p:sp>
        <p:nvSpPr>
          <p:cNvPr id="11" name="Rectangle 13"/>
          <p:cNvSpPr/>
          <p:nvPr/>
        </p:nvSpPr>
        <p:spPr>
          <a:xfrm>
            <a:off x="149132" y="1592713"/>
            <a:ext cx="5696786" cy="61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2000" b="1" dirty="0">
                <a:solidFill>
                  <a:schemeClr val="bg1"/>
                </a:solidFill>
              </a:rPr>
              <a:t>Catalog selection enhancements for </a:t>
            </a:r>
            <a:r>
              <a:rPr lang="en-US" sz="2000" b="1" dirty="0" err="1">
                <a:solidFill>
                  <a:schemeClr val="bg1"/>
                </a:solidFill>
              </a:rPr>
              <a:t>Creatio</a:t>
            </a:r>
            <a:endParaRPr lang="en-GB" sz="2000" b="1" dirty="0">
              <a:solidFill>
                <a:schemeClr val="bg1"/>
              </a:solidFill>
              <a:effectLst>
                <a:outerShdw blurRad="50800" dist="38100" dir="2700000" algn="tl" rotWithShape="0">
                  <a:prstClr val="black">
                    <a:alpha val="40000"/>
                  </a:prstClr>
                </a:outerShdw>
              </a:effectLs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49519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 name="Rectangle 4">
            <a:extLst>
              <a:ext uri="{FF2B5EF4-FFF2-40B4-BE49-F238E27FC236}">
                <a16:creationId xmlns:a16="http://schemas.microsoft.com/office/drawing/2014/main" id="{5FD78D98-E4FB-4861-B97E-8C042AC8EDCA}"/>
              </a:ext>
            </a:extLst>
          </p:cNvPr>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id="{1F56B148-8D29-4870-A1DE-669A8E3D29E6}"/>
              </a:ext>
            </a:extLst>
          </p:cNvPr>
          <p:cNvSpPr/>
          <p:nvPr/>
        </p:nvSpPr>
        <p:spPr>
          <a:xfrm>
            <a:off x="0" y="1592714"/>
            <a:ext cx="12192001" cy="61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Montserrat"/>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2205213"/>
            <a:ext cx="5542610" cy="280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Рисунок 32">
            <a:extLst>
              <a:ext uri="{FF2B5EF4-FFF2-40B4-BE49-F238E27FC236}">
                <a16:creationId xmlns:a16="http://schemas.microsoft.com/office/drawing/2014/main" id="{3BA1349C-40C8-4147-B09A-910EB78A59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27550" y="1977383"/>
            <a:ext cx="6149583" cy="4418569"/>
          </a:xfrm>
          <a:prstGeom prst="rect">
            <a:avLst/>
          </a:prstGeom>
        </p:spPr>
      </p:pic>
      <p:pic>
        <p:nvPicPr>
          <p:cNvPr id="4" name="Picture 3">
            <a:extLst>
              <a:ext uri="{FF2B5EF4-FFF2-40B4-BE49-F238E27FC236}">
                <a16:creationId xmlns:a16="http://schemas.microsoft.com/office/drawing/2014/main" id="{A8E7256B-D8AB-416F-A6B5-925D300A268B}"/>
              </a:ext>
            </a:extLst>
          </p:cNvPr>
          <p:cNvPicPr>
            <a:picLocks noChangeAspect="1"/>
          </p:cNvPicPr>
          <p:nvPr/>
        </p:nvPicPr>
        <p:blipFill>
          <a:blip r:embed="rId5"/>
          <a:srcRect/>
          <a:stretch/>
        </p:blipFill>
        <p:spPr>
          <a:xfrm>
            <a:off x="9879246" y="6316561"/>
            <a:ext cx="2097887" cy="300932"/>
          </a:xfrm>
          <a:prstGeom prst="rect">
            <a:avLst/>
          </a:prstGeom>
        </p:spPr>
      </p:pic>
      <p:pic>
        <p:nvPicPr>
          <p:cNvPr id="8" name="Google Shape;465;p58">
            <a:extLst>
              <a:ext uri="{FF2B5EF4-FFF2-40B4-BE49-F238E27FC236}">
                <a16:creationId xmlns:a16="http://schemas.microsoft.com/office/drawing/2014/main" id="{01BBF713-4536-4232-A6E5-B4A7BBC424BD}"/>
              </a:ext>
            </a:extLst>
          </p:cNvPr>
          <p:cNvPicPr preferRelativeResize="0"/>
          <p:nvPr/>
        </p:nvPicPr>
        <p:blipFill rotWithShape="1">
          <a:blip r:embed="rId6">
            <a:alphaModFix/>
          </a:blip>
          <a:srcRect/>
          <a:stretch/>
        </p:blipFill>
        <p:spPr>
          <a:xfrm>
            <a:off x="390605" y="325869"/>
            <a:ext cx="2062310" cy="612499"/>
          </a:xfrm>
          <a:prstGeom prst="rect">
            <a:avLst/>
          </a:prstGeom>
          <a:noFill/>
          <a:ln>
            <a:noFill/>
          </a:ln>
        </p:spPr>
      </p:pic>
      <p:sp>
        <p:nvSpPr>
          <p:cNvPr id="10" name="Rectangle 1"/>
          <p:cNvSpPr/>
          <p:nvPr/>
        </p:nvSpPr>
        <p:spPr>
          <a:xfrm>
            <a:off x="390604" y="2113773"/>
            <a:ext cx="5436945" cy="5524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endParaRPr lang="ru-RU" sz="1400" b="1" dirty="0">
              <a:solidFill>
                <a:schemeClr val="tx1"/>
              </a:solidFill>
              <a:latin typeface="Montserrat" pitchFamily="2" charset="0"/>
            </a:endParaRPr>
          </a:p>
          <a:p>
            <a:r>
              <a:rPr lang="en-US" sz="1400" b="1" dirty="0">
                <a:solidFill>
                  <a:schemeClr val="tx1"/>
                </a:solidFill>
                <a:latin typeface="Montserrat"/>
              </a:rPr>
              <a:t>Key features:</a:t>
            </a:r>
            <a:endParaRPr lang="ru-RU" sz="1400" b="1" dirty="0">
              <a:solidFill>
                <a:schemeClr val="tx1"/>
              </a:solidFill>
              <a:latin typeface="Montserrat" pitchFamily="2" charset="0"/>
            </a:endParaRPr>
          </a:p>
          <a:p>
            <a:pPr marL="171450" indent="-171450">
              <a:lnSpc>
                <a:spcPct val="150000"/>
              </a:lnSpc>
              <a:buClr>
                <a:schemeClr val="accent1"/>
              </a:buClr>
              <a:buFont typeface="Arial" panose="020B0604020202020204" pitchFamily="34" charset="0"/>
              <a:buChar char="•"/>
            </a:pPr>
            <a:endParaRPr lang="ru-RU" sz="1400" dirty="0">
              <a:solidFill>
                <a:schemeClr val="tx1"/>
              </a:solidFill>
              <a:latin typeface="Montserrat" pitchFamily="2" charset="0"/>
              <a:cs typeface="Segoe UI" panose="020B0502040204020203" pitchFamily="34" charset="0"/>
            </a:endParaRP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Replacing the standard functionality of adding a record by a catalog and possibility to customize the catalog for any part of the section;</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Automatically filter products in the assortment according to the terms of the contract, the client and his needs, so that not all products in the system are displayed on the selection page, but only those that meet the filter criteria;</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Organize the list into a tree scheme and add all positions with one click;</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Offers two ways to select a product from the selection page to the part;</a:t>
            </a:r>
          </a:p>
          <a:p>
            <a:pPr>
              <a:lnSpc>
                <a:spcPct val="150000"/>
              </a:lnSpc>
              <a:buClr>
                <a:schemeClr val="accent1"/>
              </a:buClr>
            </a:pPr>
            <a:br>
              <a:rPr lang="en-US" sz="1200" dirty="0">
                <a:solidFill>
                  <a:schemeClr val="tx1"/>
                </a:solidFill>
                <a:latin typeface="Montserrat"/>
              </a:rPr>
            </a:br>
            <a:br>
              <a:rPr lang="ru-RU" sz="1200" b="1" dirty="0">
                <a:solidFill>
                  <a:schemeClr val="tx1"/>
                </a:solidFill>
                <a:latin typeface="Montserrat" pitchFamily="2" charset="0"/>
                <a:cs typeface="Segoe UI" panose="020B0502040204020203" pitchFamily="34" charset="0"/>
              </a:rPr>
            </a:br>
            <a:endParaRPr lang="ru-RU" sz="1200" dirty="0">
              <a:solidFill>
                <a:schemeClr val="tx1"/>
              </a:solidFill>
              <a:latin typeface="Montserrat" pitchFamily="2" charset="0"/>
              <a:cs typeface="Segoe UI" panose="020B0502040204020203" pitchFamily="34" charset="0"/>
            </a:endParaRPr>
          </a:p>
        </p:txBody>
      </p:sp>
      <p:sp>
        <p:nvSpPr>
          <p:cNvPr id="11" name="Rectangle 13"/>
          <p:cNvSpPr/>
          <p:nvPr/>
        </p:nvSpPr>
        <p:spPr>
          <a:xfrm>
            <a:off x="149132" y="1592713"/>
            <a:ext cx="5696786" cy="61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2000" b="1" dirty="0">
                <a:solidFill>
                  <a:schemeClr val="bg1"/>
                </a:solidFill>
              </a:rPr>
              <a:t>Catalog selection enhancements for </a:t>
            </a:r>
            <a:r>
              <a:rPr lang="en-US" sz="2000" b="1" dirty="0" err="1">
                <a:solidFill>
                  <a:schemeClr val="bg1"/>
                </a:solidFill>
              </a:rPr>
              <a:t>Creatio</a:t>
            </a:r>
            <a:endParaRPr lang="en-GB" sz="2000" b="1" dirty="0">
              <a:solidFill>
                <a:schemeClr val="bg1"/>
              </a:solidFill>
              <a:effectLst>
                <a:outerShdw blurRad="50800" dist="38100" dir="2700000" algn="tl" rotWithShape="0">
                  <a:prstClr val="black">
                    <a:alpha val="40000"/>
                  </a:prstClr>
                </a:outerShdw>
              </a:effectLs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5557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 name="Rectangle 4">
            <a:extLst>
              <a:ext uri="{FF2B5EF4-FFF2-40B4-BE49-F238E27FC236}">
                <a16:creationId xmlns:a16="http://schemas.microsoft.com/office/drawing/2014/main" id="{5FD78D98-E4FB-4861-B97E-8C042AC8EDCA}"/>
              </a:ext>
            </a:extLst>
          </p:cNvPr>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id="{1F56B148-8D29-4870-A1DE-669A8E3D29E6}"/>
              </a:ext>
            </a:extLst>
          </p:cNvPr>
          <p:cNvSpPr/>
          <p:nvPr/>
        </p:nvSpPr>
        <p:spPr>
          <a:xfrm>
            <a:off x="0" y="1592714"/>
            <a:ext cx="12192001" cy="61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Montserrat"/>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2205213"/>
            <a:ext cx="5542610" cy="283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Рисунок 32">
            <a:extLst>
              <a:ext uri="{FF2B5EF4-FFF2-40B4-BE49-F238E27FC236}">
                <a16:creationId xmlns:a16="http://schemas.microsoft.com/office/drawing/2014/main" id="{3BA1349C-40C8-4147-B09A-910EB78A59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38438" y="2044735"/>
            <a:ext cx="6057734" cy="4352574"/>
          </a:xfrm>
          <a:prstGeom prst="rect">
            <a:avLst/>
          </a:prstGeom>
        </p:spPr>
      </p:pic>
      <p:pic>
        <p:nvPicPr>
          <p:cNvPr id="4" name="Picture 3">
            <a:extLst>
              <a:ext uri="{FF2B5EF4-FFF2-40B4-BE49-F238E27FC236}">
                <a16:creationId xmlns:a16="http://schemas.microsoft.com/office/drawing/2014/main" id="{A8E7256B-D8AB-416F-A6B5-925D300A268B}"/>
              </a:ext>
            </a:extLst>
          </p:cNvPr>
          <p:cNvPicPr>
            <a:picLocks noChangeAspect="1"/>
          </p:cNvPicPr>
          <p:nvPr/>
        </p:nvPicPr>
        <p:blipFill>
          <a:blip r:embed="rId5"/>
          <a:srcRect/>
          <a:stretch/>
        </p:blipFill>
        <p:spPr>
          <a:xfrm>
            <a:off x="9879246" y="6316561"/>
            <a:ext cx="2097887" cy="300932"/>
          </a:xfrm>
          <a:prstGeom prst="rect">
            <a:avLst/>
          </a:prstGeom>
        </p:spPr>
      </p:pic>
      <p:pic>
        <p:nvPicPr>
          <p:cNvPr id="8" name="Google Shape;465;p58">
            <a:extLst>
              <a:ext uri="{FF2B5EF4-FFF2-40B4-BE49-F238E27FC236}">
                <a16:creationId xmlns:a16="http://schemas.microsoft.com/office/drawing/2014/main" id="{01BBF713-4536-4232-A6E5-B4A7BBC424BD}"/>
              </a:ext>
            </a:extLst>
          </p:cNvPr>
          <p:cNvPicPr preferRelativeResize="0"/>
          <p:nvPr/>
        </p:nvPicPr>
        <p:blipFill rotWithShape="1">
          <a:blip r:embed="rId6">
            <a:alphaModFix/>
          </a:blip>
          <a:srcRect/>
          <a:stretch/>
        </p:blipFill>
        <p:spPr>
          <a:xfrm>
            <a:off x="390605" y="325869"/>
            <a:ext cx="2062310" cy="612499"/>
          </a:xfrm>
          <a:prstGeom prst="rect">
            <a:avLst/>
          </a:prstGeom>
          <a:noFill/>
          <a:ln>
            <a:noFill/>
          </a:ln>
        </p:spPr>
      </p:pic>
      <p:sp>
        <p:nvSpPr>
          <p:cNvPr id="10" name="Rectangle 1"/>
          <p:cNvSpPr/>
          <p:nvPr/>
        </p:nvSpPr>
        <p:spPr>
          <a:xfrm>
            <a:off x="390603" y="2205213"/>
            <a:ext cx="4782931" cy="4523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endParaRPr lang="ru-RU" sz="1200" b="1" dirty="0">
              <a:solidFill>
                <a:schemeClr val="tx1"/>
              </a:solidFill>
              <a:latin typeface="Montserrat" pitchFamily="2" charset="0"/>
            </a:endParaRPr>
          </a:p>
          <a:p>
            <a:r>
              <a:rPr lang="en-US" sz="1400" b="1" dirty="0">
                <a:solidFill>
                  <a:schemeClr val="tx1"/>
                </a:solidFill>
                <a:latin typeface="Montserrat"/>
              </a:rPr>
              <a:t>Key features:</a:t>
            </a:r>
            <a:endParaRPr lang="ru-RU" sz="1400" b="1" dirty="0">
              <a:solidFill>
                <a:schemeClr val="tx1"/>
              </a:solidFill>
              <a:latin typeface="Montserrat" pitchFamily="2" charset="0"/>
            </a:endParaRPr>
          </a:p>
          <a:p>
            <a:pPr marL="171450" indent="-171450">
              <a:lnSpc>
                <a:spcPct val="150000"/>
              </a:lnSpc>
              <a:buClr>
                <a:schemeClr val="accent1"/>
              </a:buClr>
              <a:buFont typeface="Arial" panose="020B0604020202020204" pitchFamily="34" charset="0"/>
              <a:buChar char="•"/>
            </a:pPr>
            <a:endParaRPr lang="ru-RU" sz="1400" dirty="0">
              <a:solidFill>
                <a:schemeClr val="tx1"/>
              </a:solidFill>
              <a:latin typeface="Montserrat" pitchFamily="2" charset="0"/>
              <a:cs typeface="Segoe UI" panose="020B0502040204020203" pitchFamily="34" charset="0"/>
            </a:endParaRP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Sort products on the selection page by a column;</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Set up filtering not only for object records, but also for the list of products;</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Set up filtering of the price history for parts depending on the conditions on the main object, contract;</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Specify quick-search columns;</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Set up automatic recalculation of the product price, depending on the contract currency.</a:t>
            </a:r>
          </a:p>
          <a:p>
            <a:pPr>
              <a:lnSpc>
                <a:spcPct val="150000"/>
              </a:lnSpc>
              <a:buClr>
                <a:schemeClr val="accent1"/>
              </a:buClr>
            </a:pPr>
            <a:br>
              <a:rPr lang="en-US" sz="1200" dirty="0">
                <a:solidFill>
                  <a:schemeClr val="tx1"/>
                </a:solidFill>
                <a:latin typeface="Montserrat"/>
              </a:rPr>
            </a:br>
            <a:br>
              <a:rPr lang="ru-RU" sz="1200" b="1" dirty="0">
                <a:solidFill>
                  <a:schemeClr val="tx1"/>
                </a:solidFill>
                <a:latin typeface="Montserrat" pitchFamily="2" charset="0"/>
                <a:cs typeface="Segoe UI" panose="020B0502040204020203" pitchFamily="34" charset="0"/>
              </a:rPr>
            </a:br>
            <a:endParaRPr lang="ru-RU" sz="1200" dirty="0">
              <a:solidFill>
                <a:schemeClr val="tx1"/>
              </a:solidFill>
              <a:latin typeface="Montserrat" pitchFamily="2" charset="0"/>
              <a:cs typeface="Segoe UI" panose="020B0502040204020203" pitchFamily="34" charset="0"/>
            </a:endParaRPr>
          </a:p>
        </p:txBody>
      </p:sp>
      <p:sp>
        <p:nvSpPr>
          <p:cNvPr id="11" name="Rectangle 13"/>
          <p:cNvSpPr/>
          <p:nvPr/>
        </p:nvSpPr>
        <p:spPr>
          <a:xfrm>
            <a:off x="149132" y="1592713"/>
            <a:ext cx="5696786" cy="61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2000" b="1" dirty="0">
                <a:solidFill>
                  <a:schemeClr val="bg1"/>
                </a:solidFill>
              </a:rPr>
              <a:t>Catalog selection enhancements for </a:t>
            </a:r>
            <a:r>
              <a:rPr lang="en-US" sz="2000" b="1" dirty="0" err="1">
                <a:solidFill>
                  <a:schemeClr val="bg1"/>
                </a:solidFill>
              </a:rPr>
              <a:t>Creatio</a:t>
            </a:r>
            <a:endParaRPr lang="en-GB" sz="2000" b="1" dirty="0">
              <a:solidFill>
                <a:schemeClr val="bg1"/>
              </a:solidFill>
              <a:effectLst>
                <a:outerShdw blurRad="50800" dist="38100" dir="2700000" algn="tl" rotWithShape="0">
                  <a:prstClr val="black">
                    <a:alpha val="40000"/>
                  </a:prstClr>
                </a:outerShdw>
              </a:effectLs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57935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 name="Rectangle 4">
            <a:extLst>
              <a:ext uri="{FF2B5EF4-FFF2-40B4-BE49-F238E27FC236}">
                <a16:creationId xmlns:a16="http://schemas.microsoft.com/office/drawing/2014/main" id="{5FD78D98-E4FB-4861-B97E-8C042AC8EDCA}"/>
              </a:ext>
            </a:extLst>
          </p:cNvPr>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id="{1F56B148-8D29-4870-A1DE-669A8E3D29E6}"/>
              </a:ext>
            </a:extLst>
          </p:cNvPr>
          <p:cNvSpPr/>
          <p:nvPr/>
        </p:nvSpPr>
        <p:spPr>
          <a:xfrm>
            <a:off x="-1" y="1592712"/>
            <a:ext cx="12192001" cy="61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Montserrat"/>
              <a:ea typeface="+mn-ea"/>
              <a:cs typeface="+mn-cs"/>
            </a:endParaRPr>
          </a:p>
        </p:txBody>
      </p:sp>
      <p:pic>
        <p:nvPicPr>
          <p:cNvPr id="4" name="Picture 3">
            <a:extLst>
              <a:ext uri="{FF2B5EF4-FFF2-40B4-BE49-F238E27FC236}">
                <a16:creationId xmlns:a16="http://schemas.microsoft.com/office/drawing/2014/main" id="{A8E7256B-D8AB-416F-A6B5-925D300A268B}"/>
              </a:ext>
            </a:extLst>
          </p:cNvPr>
          <p:cNvPicPr>
            <a:picLocks noChangeAspect="1"/>
          </p:cNvPicPr>
          <p:nvPr/>
        </p:nvPicPr>
        <p:blipFill>
          <a:blip r:embed="rId3"/>
          <a:srcRect/>
          <a:stretch/>
        </p:blipFill>
        <p:spPr>
          <a:xfrm>
            <a:off x="9879246" y="6316561"/>
            <a:ext cx="2097887" cy="300932"/>
          </a:xfrm>
          <a:prstGeom prst="rect">
            <a:avLst/>
          </a:prstGeom>
        </p:spPr>
      </p:pic>
      <p:pic>
        <p:nvPicPr>
          <p:cNvPr id="8" name="Google Shape;465;p58">
            <a:extLst>
              <a:ext uri="{FF2B5EF4-FFF2-40B4-BE49-F238E27FC236}">
                <a16:creationId xmlns:a16="http://schemas.microsoft.com/office/drawing/2014/main" id="{01BBF713-4536-4232-A6E5-B4A7BBC424BD}"/>
              </a:ext>
            </a:extLst>
          </p:cNvPr>
          <p:cNvPicPr preferRelativeResize="0"/>
          <p:nvPr/>
        </p:nvPicPr>
        <p:blipFill rotWithShape="1">
          <a:blip r:embed="rId4">
            <a:alphaModFix/>
          </a:blip>
          <a:srcRect/>
          <a:stretch/>
        </p:blipFill>
        <p:spPr>
          <a:xfrm>
            <a:off x="390605" y="325869"/>
            <a:ext cx="2062310" cy="612499"/>
          </a:xfrm>
          <a:prstGeom prst="rect">
            <a:avLst/>
          </a:prstGeom>
          <a:noFill/>
          <a:ln>
            <a:noFill/>
          </a:ln>
        </p:spPr>
      </p:pic>
      <p:sp>
        <p:nvSpPr>
          <p:cNvPr id="2" name="Прямоугольник 1"/>
          <p:cNvSpPr/>
          <p:nvPr/>
        </p:nvSpPr>
        <p:spPr>
          <a:xfrm>
            <a:off x="149132" y="2408594"/>
            <a:ext cx="6096000" cy="2031325"/>
          </a:xfrm>
          <a:prstGeom prst="rect">
            <a:avLst/>
          </a:prstGeom>
        </p:spPr>
        <p:txBody>
          <a:bodyPr>
            <a:spAutoFit/>
          </a:bodyPr>
          <a:lstStyle/>
          <a:p>
            <a:r>
              <a:rPr lang="ru-RU" b="1" dirty="0">
                <a:solidFill>
                  <a:schemeClr val="accent1"/>
                </a:solidFill>
                <a:latin typeface="Montserrat"/>
              </a:rPr>
              <a:t>CONTACT US:</a:t>
            </a:r>
            <a:endParaRPr lang="uk-UA" dirty="0">
              <a:solidFill>
                <a:schemeClr val="accent1"/>
              </a:solidFill>
              <a:latin typeface="Montserrat"/>
            </a:endParaRPr>
          </a:p>
          <a:p>
            <a:r>
              <a:rPr lang="ru-RU" dirty="0">
                <a:latin typeface="Montserrat"/>
              </a:rPr>
              <a:t> </a:t>
            </a:r>
            <a:endParaRPr lang="uk-UA" dirty="0">
              <a:latin typeface="Montserrat"/>
            </a:endParaRPr>
          </a:p>
          <a:p>
            <a:r>
              <a:rPr lang="ru-RU" u="sng" dirty="0">
                <a:latin typeface="Montserrat"/>
              </a:rPr>
              <a:t>salesup-it.com</a:t>
            </a:r>
            <a:endParaRPr lang="uk-UA" dirty="0">
              <a:latin typeface="Montserrat"/>
            </a:endParaRPr>
          </a:p>
          <a:p>
            <a:r>
              <a:rPr lang="ru-RU" u="sng" dirty="0">
                <a:latin typeface="Montserrat"/>
              </a:rPr>
              <a:t>care@salesup-it.com</a:t>
            </a:r>
            <a:endParaRPr lang="uk-UA" dirty="0">
              <a:latin typeface="Montserrat"/>
            </a:endParaRPr>
          </a:p>
          <a:p>
            <a:r>
              <a:rPr lang="ru-RU" dirty="0">
                <a:latin typeface="Montserrat"/>
              </a:rPr>
              <a:t> </a:t>
            </a:r>
            <a:endParaRPr lang="uk-UA" dirty="0">
              <a:latin typeface="Montserrat"/>
            </a:endParaRPr>
          </a:p>
          <a:p>
            <a:r>
              <a:rPr lang="ru-RU" dirty="0">
                <a:latin typeface="Montserrat"/>
              </a:rPr>
              <a:t>+38 050 140 11 22</a:t>
            </a:r>
            <a:endParaRPr lang="uk-UA" dirty="0">
              <a:latin typeface="Montserrat"/>
            </a:endParaRPr>
          </a:p>
          <a:p>
            <a:r>
              <a:rPr lang="ru-RU" dirty="0" err="1">
                <a:latin typeface="Montserrat"/>
              </a:rPr>
              <a:t>Kyiv</a:t>
            </a:r>
            <a:r>
              <a:rPr lang="ru-RU" dirty="0">
                <a:latin typeface="Montserrat"/>
              </a:rPr>
              <a:t>, </a:t>
            </a:r>
            <a:r>
              <a:rPr lang="ru-RU" dirty="0" err="1">
                <a:latin typeface="Montserrat"/>
              </a:rPr>
              <a:t>Lobanovskoho</a:t>
            </a:r>
            <a:r>
              <a:rPr lang="ru-RU" dirty="0">
                <a:latin typeface="Montserrat"/>
              </a:rPr>
              <a:t> </a:t>
            </a:r>
            <a:r>
              <a:rPr lang="ru-RU" dirty="0" err="1">
                <a:latin typeface="Montserrat"/>
              </a:rPr>
              <a:t>Avenue</a:t>
            </a:r>
            <a:r>
              <a:rPr lang="ru-RU" dirty="0">
                <a:latin typeface="Montserrat"/>
              </a:rPr>
              <a:t>, 119В</a:t>
            </a:r>
            <a:endParaRPr lang="uk-UA" dirty="0">
              <a:latin typeface="Montserrat"/>
            </a:endParaRPr>
          </a:p>
        </p:txBody>
      </p:sp>
      <p:pic>
        <p:nvPicPr>
          <p:cNvPr id="11" name="Picture 7"/>
          <p:cNvPicPr/>
          <p:nvPr/>
        </p:nvPicPr>
        <p:blipFill>
          <a:blip r:embed="rId5">
            <a:extLst>
              <a:ext uri="{28A0092B-C50C-407E-A947-70E740481C1C}">
                <a14:useLocalDpi xmlns:a14="http://schemas.microsoft.com/office/drawing/2010/main" val="0"/>
              </a:ext>
            </a:extLst>
          </a:blip>
          <a:stretch>
            <a:fillRect/>
          </a:stretch>
        </p:blipFill>
        <p:spPr>
          <a:xfrm>
            <a:off x="4237200" y="2413337"/>
            <a:ext cx="1655600" cy="1610023"/>
          </a:xfrm>
          <a:prstGeom prst="rect">
            <a:avLst/>
          </a:prstGeom>
        </p:spPr>
      </p:pic>
      <p:sp>
        <p:nvSpPr>
          <p:cNvPr id="9" name="Rectangle 13"/>
          <p:cNvSpPr/>
          <p:nvPr/>
        </p:nvSpPr>
        <p:spPr>
          <a:xfrm>
            <a:off x="149132" y="1592711"/>
            <a:ext cx="5696786" cy="61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2000" b="1" dirty="0">
                <a:solidFill>
                  <a:schemeClr val="bg1"/>
                </a:solidFill>
              </a:rPr>
              <a:t>Catalog selection enhancements for </a:t>
            </a:r>
            <a:r>
              <a:rPr lang="en-US" sz="2000" b="1" dirty="0" err="1">
                <a:solidFill>
                  <a:schemeClr val="bg1"/>
                </a:solidFill>
              </a:rPr>
              <a:t>Creatio</a:t>
            </a:r>
            <a:endParaRPr lang="en-GB" sz="2000" b="1" dirty="0">
              <a:solidFill>
                <a:schemeClr val="bg1"/>
              </a:solidFill>
              <a:effectLst>
                <a:outerShdw blurRad="50800" dist="38100" dir="2700000" algn="tl" rotWithShape="0">
                  <a:prstClr val="black">
                    <a:alpha val="40000"/>
                  </a:prstClr>
                </a:outerShdw>
              </a:effectLs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74198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Default Desig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Light"/>
        <a:ea typeface=""/>
        <a:cs typeface=""/>
      </a:majorFont>
      <a:minorFont>
        <a:latin typeface="Segoe U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r" defTabSz="914400" rtl="0" eaLnBrk="1" fontAlgn="base" latinLnBrk="0" hangingPunct="1">
          <a:lnSpc>
            <a:spcPct val="70000"/>
          </a:lnSpc>
          <a:spcBef>
            <a:spcPct val="0"/>
          </a:spcBef>
          <a:spcAft>
            <a:spcPct val="0"/>
          </a:spcAft>
          <a:buClrTx/>
          <a:buSzTx/>
          <a:buFontTx/>
          <a:buBlip>
            <a:blip xmlns:r="http://schemas.openxmlformats.org/officeDocument/2006/relationships" r:embed="rId1"/>
          </a:buBlip>
          <a:tabLst/>
          <a:defRPr kumimoji="0" sz="2900" b="0" i="0" u="none" strike="noStrike" cap="none" normalizeH="0" baseline="0" smtClean="0">
            <a:ln>
              <a:noFill/>
            </a:ln>
            <a:solidFill>
              <a:schemeClr val="bg1"/>
            </a:solidFill>
            <a:effectLst/>
            <a:latin typeface="Verdana" pitchFamily="34" charset="0"/>
          </a:defRPr>
        </a:defPPr>
      </a:lstStyle>
    </a:spDef>
    <a:lnDef>
      <a:spPr bwMode="auto">
        <a:noFill/>
        <a:ln w="9525" cap="flat" cmpd="sng" algn="ctr">
          <a:solidFill>
            <a:schemeClr val="bg1">
              <a:lumMod val="75000"/>
            </a:schemeClr>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Terrasoft">
      <a:dk1>
        <a:srgbClr val="000000"/>
      </a:dk1>
      <a:lt1>
        <a:srgbClr val="FFFFFF"/>
      </a:lt1>
      <a:dk2>
        <a:srgbClr val="A7A7A7"/>
      </a:dk2>
      <a:lt2>
        <a:srgbClr val="535353"/>
      </a:lt2>
      <a:accent1>
        <a:srgbClr val="FF4013"/>
      </a:accent1>
      <a:accent2>
        <a:srgbClr val="C3242A"/>
      </a:accent2>
      <a:accent3>
        <a:srgbClr val="0D2E4E"/>
      </a:accent3>
      <a:accent4>
        <a:srgbClr val="1A4580"/>
      </a:accent4>
      <a:accent5>
        <a:srgbClr val="0B1727"/>
      </a:accent5>
      <a:accent6>
        <a:srgbClr val="0B2D4D"/>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1084</Words>
  <Application>Microsoft Office PowerPoint</Application>
  <PresentationFormat>Широкоэкранный</PresentationFormat>
  <Paragraphs>65</Paragraphs>
  <Slides>5</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5</vt:i4>
      </vt:variant>
    </vt:vector>
  </HeadingPairs>
  <TitlesOfParts>
    <vt:vector size="13" baseType="lpstr">
      <vt:lpstr>Arial</vt:lpstr>
      <vt:lpstr>Calibri</vt:lpstr>
      <vt:lpstr>Montserrat</vt:lpstr>
      <vt:lpstr>Quattrocento Sans</vt:lpstr>
      <vt:lpstr>Segoe UI</vt:lpstr>
      <vt:lpstr>Segoe UI Light</vt:lpstr>
      <vt:lpstr>Default Design</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Gleb Korostyliov</dc:creator>
  <cp:lastModifiedBy>Nikita Kalinichenko</cp:lastModifiedBy>
  <cp:revision>218</cp:revision>
  <dcterms:created xsi:type="dcterms:W3CDTF">2019-04-18T05:54:06Z</dcterms:created>
  <dcterms:modified xsi:type="dcterms:W3CDTF">2023-02-02T14:37:28Z</dcterms:modified>
</cp:coreProperties>
</file>