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11" r:id="rId2"/>
  </p:sldMasterIdLst>
  <p:notesMasterIdLst>
    <p:notesMasterId r:id="rId8"/>
  </p:notesMasterIdLst>
  <p:sldIdLst>
    <p:sldId id="1930738566" r:id="rId3"/>
    <p:sldId id="1930738556" r:id="rId4"/>
    <p:sldId id="1930738562" r:id="rId5"/>
    <p:sldId id="1930738563" r:id="rId6"/>
    <p:sldId id="19307385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2AA"/>
    <a:srgbClr val="7D64DA"/>
    <a:srgbClr val="60395F"/>
    <a:srgbClr val="605032"/>
    <a:srgbClr val="4D3360"/>
    <a:srgbClr val="6A7F01"/>
    <a:srgbClr val="191E00"/>
    <a:srgbClr val="3F2E1B"/>
    <a:srgbClr val="333F20"/>
    <a:srgbClr val="326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1"/>
    <p:restoredTop sz="95897"/>
  </p:normalViewPr>
  <p:slideViewPr>
    <p:cSldViewPr snapToGrid="0" snapToObjects="1">
      <p:cViewPr varScale="1">
        <p:scale>
          <a:sx n="99" d="100"/>
          <a:sy n="99" d="100"/>
        </p:scale>
        <p:origin x="68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Kalinichenko" userId="565a3560e1f378ee" providerId="LiveId" clId="{C55C81CF-0AA3-457B-BF82-E14204AC9A7D}"/>
    <pc:docChg chg="modSld">
      <pc:chgData name="Nikita Kalinichenko" userId="565a3560e1f378ee" providerId="LiveId" clId="{C55C81CF-0AA3-457B-BF82-E14204AC9A7D}" dt="2023-02-02T14:40:11.329" v="5" actId="255"/>
      <pc:docMkLst>
        <pc:docMk/>
      </pc:docMkLst>
      <pc:sldChg chg="modSp mod">
        <pc:chgData name="Nikita Kalinichenko" userId="565a3560e1f378ee" providerId="LiveId" clId="{C55C81CF-0AA3-457B-BF82-E14204AC9A7D}" dt="2023-02-02T14:39:52.349" v="0" actId="255"/>
        <pc:sldMkLst>
          <pc:docMk/>
          <pc:sldMk cId="1603834112" sldId="1930738556"/>
        </pc:sldMkLst>
        <pc:spChg chg="mod">
          <ac:chgData name="Nikita Kalinichenko" userId="565a3560e1f378ee" providerId="LiveId" clId="{C55C81CF-0AA3-457B-BF82-E14204AC9A7D}" dt="2023-02-02T14:39:52.349" v="0" actId="255"/>
          <ac:spMkLst>
            <pc:docMk/>
            <pc:sldMk cId="1603834112" sldId="1930738556"/>
            <ac:spMk id="2" creationId="{00000000-0000-0000-0000-000000000000}"/>
          </ac:spMkLst>
        </pc:spChg>
      </pc:sldChg>
      <pc:sldChg chg="modSp mod">
        <pc:chgData name="Nikita Kalinichenko" userId="565a3560e1f378ee" providerId="LiveId" clId="{C55C81CF-0AA3-457B-BF82-E14204AC9A7D}" dt="2023-02-02T14:40:01.404" v="3" actId="20577"/>
        <pc:sldMkLst>
          <pc:docMk/>
          <pc:sldMk cId="3149519159" sldId="1930738562"/>
        </pc:sldMkLst>
        <pc:spChg chg="mod">
          <ac:chgData name="Nikita Kalinichenko" userId="565a3560e1f378ee" providerId="LiveId" clId="{C55C81CF-0AA3-457B-BF82-E14204AC9A7D}" dt="2023-02-02T14:40:01.404" v="3" actId="20577"/>
          <ac:spMkLst>
            <pc:docMk/>
            <pc:sldMk cId="3149519159" sldId="1930738562"/>
            <ac:spMk id="10" creationId="{00000000-0000-0000-0000-000000000000}"/>
          </ac:spMkLst>
        </pc:spChg>
      </pc:sldChg>
      <pc:sldChg chg="modSp mod">
        <pc:chgData name="Nikita Kalinichenko" userId="565a3560e1f378ee" providerId="LiveId" clId="{C55C81CF-0AA3-457B-BF82-E14204AC9A7D}" dt="2023-02-02T14:40:11.329" v="5" actId="255"/>
        <pc:sldMkLst>
          <pc:docMk/>
          <pc:sldMk cId="1557935675" sldId="1930738563"/>
        </pc:sldMkLst>
        <pc:spChg chg="mod">
          <ac:chgData name="Nikita Kalinichenko" userId="565a3560e1f378ee" providerId="LiveId" clId="{C55C81CF-0AA3-457B-BF82-E14204AC9A7D}" dt="2023-02-02T14:40:11.329" v="5" actId="255"/>
          <ac:spMkLst>
            <pc:docMk/>
            <pc:sldMk cId="1557935675" sldId="1930738563"/>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B6E65-7F2D-2A46-817B-0598ABAE3931}" type="datetimeFigureOut">
              <a:rPr lang="en-US" smtClean="0"/>
              <a:t>8/16/23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6D5D1-AA27-9541-97A1-DBDCFF56E4F8}" type="slidenum">
              <a:rPr lang="en-US" smtClean="0"/>
              <a:t>‹#›</a:t>
            </a:fld>
            <a:endParaRPr lang="en-US"/>
          </a:p>
        </p:txBody>
      </p:sp>
    </p:spTree>
    <p:extLst>
      <p:ext uri="{BB962C8B-B14F-4D97-AF65-F5344CB8AC3E}">
        <p14:creationId xmlns:p14="http://schemas.microsoft.com/office/powerpoint/2010/main" val="138989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a:spLocks noGrp="1" noRot="1" noChangeAspect="1"/>
          </p:cNvSpPr>
          <p:nvPr>
            <p:ph type="sldImg" idx="2"/>
          </p:nvPr>
        </p:nvSpPr>
        <p:spPr>
          <a:xfrm>
            <a:off x="684213" y="1141413"/>
            <a:ext cx="54895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5:notes"/>
          <p:cNvSpPr txBox="1">
            <a:spLocks noGrp="1"/>
          </p:cNvSpPr>
          <p:nvPr>
            <p:ph type="body" idx="1"/>
          </p:nvPr>
        </p:nvSpPr>
        <p:spPr>
          <a:xfrm>
            <a:off x="685801" y="4400551"/>
            <a:ext cx="5486400" cy="3600451"/>
          </a:xfrm>
          <a:prstGeom prst="rect">
            <a:avLst/>
          </a:prstGeom>
          <a:noFill/>
          <a:ln>
            <a:noFill/>
          </a:ln>
        </p:spPr>
        <p:txBody>
          <a:bodyPr spcFirstLastPara="1" wrap="square" lIns="91425" tIns="45700" rIns="91425" bIns="45700" anchor="t" anchorCtr="0">
            <a:noAutofit/>
          </a:bodyPr>
          <a:lstStyle/>
          <a:p>
            <a:r>
              <a:rPr lang="en-US" dirty="0"/>
              <a:t>First of all, we normalize the client base and set up categorization and segmentation. The system allows you to use absolutely any information to categorize</a:t>
            </a:r>
            <a:r>
              <a:rPr lang="ru-RU" dirty="0"/>
              <a:t> </a:t>
            </a:r>
            <a:r>
              <a:rPr lang="en-US" dirty="0"/>
              <a:t>clients, from the size of the land bank to the number of goods purchased from us.</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we calculate the potential of each client based on his land bank and grown</a:t>
            </a:r>
          </a:p>
          <a:p>
            <a:r>
              <a:rPr lang="en-US" dirty="0"/>
              <a:t> crops. Based on this information, we can prioritize the work of the manager</a:t>
            </a:r>
            <a:r>
              <a:rPr lang="en-US" baseline="0" dirty="0"/>
              <a:t> and understand which customer have the maximum potential.</a:t>
            </a:r>
            <a:endParaRPr lang="ru-RU" dirty="0"/>
          </a:p>
          <a:p>
            <a:r>
              <a:rPr lang="en-US" dirty="0"/>
              <a:t>Also we maintaining information about competitor’s products to help the manager more carefully prepare for meetings with the client and consider with whom the client compares us.</a:t>
            </a:r>
            <a:endParaRPr lang="ru-RU" dirty="0"/>
          </a:p>
          <a:p>
            <a:r>
              <a:rPr lang="en-US" dirty="0"/>
              <a:t>and of course analytics. The system allows you to build analytics on any data that is in the system in any slices and views.</a:t>
            </a:r>
            <a:r>
              <a:rPr lang="ru-RU" dirty="0"/>
              <a:t> </a:t>
            </a:r>
            <a:r>
              <a:rPr lang="en-US" dirty="0"/>
              <a:t>this will allow you to analyze information in the most convenient form in a single system</a:t>
            </a:r>
          </a:p>
          <a:p>
            <a:pPr marL="457200" marR="0" lvl="0" indent="-228600" algn="l" rtl="0">
              <a:lnSpc>
                <a:spcPct val="100000"/>
              </a:lnSpc>
              <a:spcBef>
                <a:spcPts val="0"/>
              </a:spcBef>
              <a:spcAft>
                <a:spcPts val="0"/>
              </a:spcAft>
              <a:buSzPts val="1400"/>
              <a:buNone/>
            </a:pPr>
            <a:endParaRPr dirty="0"/>
          </a:p>
        </p:txBody>
      </p:sp>
      <p:sp>
        <p:nvSpPr>
          <p:cNvPr id="540" name="Google Shape;540;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81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4C577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fontAlgn="base">
              <a:spcBef>
                <a:spcPct val="0"/>
              </a:spcBef>
              <a:spcAft>
                <a:spcPct val="0"/>
              </a:spcAft>
            </a:pPr>
            <a:endParaRPr lang="ru-RU" dirty="0">
              <a:solidFill>
                <a:prstClr val="white"/>
              </a:solidFill>
            </a:endParaRPr>
          </a:p>
        </p:txBody>
      </p:sp>
      <p:sp>
        <p:nvSpPr>
          <p:cNvPr id="4" name="Title 1"/>
          <p:cNvSpPr>
            <a:spLocks noGrp="1"/>
          </p:cNvSpPr>
          <p:nvPr>
            <p:ph type="title" hasCustomPrompt="1"/>
          </p:nvPr>
        </p:nvSpPr>
        <p:spPr>
          <a:xfrm>
            <a:off x="431370" y="2564904"/>
            <a:ext cx="11356843" cy="2775181"/>
          </a:xfrm>
          <a:prstGeom prst="rect">
            <a:avLst/>
          </a:prstGeom>
        </p:spPr>
        <p:txBody>
          <a:bodyPr lIns="121912" tIns="60956" rIns="121912" bIns="60956"/>
          <a:lstStyle>
            <a:lvl1pPr>
              <a:defRPr sz="6700">
                <a:solidFill>
                  <a:schemeClr val="bg1"/>
                </a:solidFill>
                <a:latin typeface="Segoe UI Light" pitchFamily="34" charset="0"/>
              </a:defRPr>
            </a:lvl1pPr>
          </a:lstStyle>
          <a:p>
            <a:r>
              <a:rPr lang="ru-RU" dirty="0"/>
              <a:t>Титульная</a:t>
            </a:r>
          </a:p>
        </p:txBody>
      </p:sp>
    </p:spTree>
    <p:extLst>
      <p:ext uri="{BB962C8B-B14F-4D97-AF65-F5344CB8AC3E}">
        <p14:creationId xmlns:p14="http://schemas.microsoft.com/office/powerpoint/2010/main" val="214660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47"/>
        <p:cNvGrpSpPr/>
        <p:nvPr/>
      </p:nvGrpSpPr>
      <p:grpSpPr>
        <a:xfrm>
          <a:off x="0" y="0"/>
          <a:ext cx="0" cy="0"/>
          <a:chOff x="0" y="0"/>
          <a:chExt cx="0" cy="0"/>
        </a:xfrm>
      </p:grpSpPr>
      <p:sp>
        <p:nvSpPr>
          <p:cNvPr id="148" name="Google Shape;148;p36"/>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49" name="Google Shape;149;p36"/>
          <p:cNvSpPr/>
          <p:nvPr/>
        </p:nvSpPr>
        <p:spPr>
          <a:xfrm>
            <a:off x="0" y="0"/>
            <a:ext cx="12192000" cy="6858000"/>
          </a:xfrm>
          <a:prstGeom prst="rect">
            <a:avLst/>
          </a:prstGeom>
          <a:solidFill>
            <a:schemeClr val="accent3"/>
          </a:solidFill>
          <a:ln>
            <a:noFill/>
          </a:ln>
        </p:spPr>
        <p:txBody>
          <a:bodyPr spcFirstLastPara="1" wrap="square" lIns="68567" tIns="34267" rIns="68567" bIns="34267"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rPr>
              <a:t>    </a:t>
            </a:r>
            <a:endParaRPr sz="1067" b="0" i="0" u="none" strike="noStrike" cap="none">
              <a:solidFill>
                <a:srgbClr val="000000"/>
              </a:solidFill>
              <a:latin typeface="Arial"/>
              <a:ea typeface="Arial"/>
              <a:cs typeface="Arial"/>
              <a:sym typeface="Arial"/>
            </a:endParaRPr>
          </a:p>
        </p:txBody>
      </p:sp>
      <p:sp>
        <p:nvSpPr>
          <p:cNvPr id="150" name="Google Shape;150;p36"/>
          <p:cNvSpPr/>
          <p:nvPr/>
        </p:nvSpPr>
        <p:spPr>
          <a:xfrm>
            <a:off x="0" y="1259840"/>
            <a:ext cx="12192000" cy="454152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1" name="Google Shape;151;p36"/>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22020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Пользовательский макет">
    <p:spTree>
      <p:nvGrpSpPr>
        <p:cNvPr id="1" name="Shape 152"/>
        <p:cNvGrpSpPr/>
        <p:nvPr/>
      </p:nvGrpSpPr>
      <p:grpSpPr>
        <a:xfrm>
          <a:off x="0" y="0"/>
          <a:ext cx="0" cy="0"/>
          <a:chOff x="0" y="0"/>
          <a:chExt cx="0" cy="0"/>
        </a:xfrm>
      </p:grpSpPr>
      <p:sp>
        <p:nvSpPr>
          <p:cNvPr id="153" name="Google Shape;153;p37"/>
          <p:cNvSpPr/>
          <p:nvPr/>
        </p:nvSpPr>
        <p:spPr>
          <a:xfrm>
            <a:off x="0" y="0"/>
            <a:ext cx="12192000" cy="6858000"/>
          </a:xfrm>
          <a:prstGeom prst="rect">
            <a:avLst/>
          </a:prstGeom>
          <a:solidFill>
            <a:schemeClr val="lt1"/>
          </a:solidFill>
          <a:ln>
            <a:noFill/>
          </a:ln>
        </p:spPr>
        <p:txBody>
          <a:bodyPr spcFirstLastPara="1" wrap="square" lIns="121900" tIns="60967" rIns="121900" bIns="609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154" name="Google Shape;154;p37"/>
          <p:cNvSpPr/>
          <p:nvPr/>
        </p:nvSpPr>
        <p:spPr>
          <a:xfrm>
            <a:off x="-1519" y="0"/>
            <a:ext cx="1219352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155" name="Google Shape;155;p37"/>
          <p:cNvSpPr/>
          <p:nvPr/>
        </p:nvSpPr>
        <p:spPr>
          <a:xfrm>
            <a:off x="-1519" y="1146629"/>
            <a:ext cx="12192000" cy="4238171"/>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6" name="Google Shape;156;p37"/>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2614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1"/>
        <p:cNvGrpSpPr/>
        <p:nvPr/>
      </p:nvGrpSpPr>
      <p:grpSpPr>
        <a:xfrm>
          <a:off x="0" y="0"/>
          <a:ext cx="0" cy="0"/>
          <a:chOff x="0" y="0"/>
          <a:chExt cx="0" cy="0"/>
        </a:xfrm>
      </p:grpSpPr>
    </p:spTree>
    <p:extLst>
      <p:ext uri="{BB962C8B-B14F-4D97-AF65-F5344CB8AC3E}">
        <p14:creationId xmlns:p14="http://schemas.microsoft.com/office/powerpoint/2010/main" val="34852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7538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Пользовательский макет">
  <p:cSld name="2_Пользовательский макет">
    <p:spTree>
      <p:nvGrpSpPr>
        <p:cNvPr id="1" name="Shape 163"/>
        <p:cNvGrpSpPr/>
        <p:nvPr/>
      </p:nvGrpSpPr>
      <p:grpSpPr>
        <a:xfrm>
          <a:off x="0" y="0"/>
          <a:ext cx="0" cy="0"/>
          <a:chOff x="0" y="0"/>
          <a:chExt cx="0" cy="0"/>
        </a:xfrm>
      </p:grpSpPr>
      <p:sp>
        <p:nvSpPr>
          <p:cNvPr id="164" name="Google Shape;164;p42"/>
          <p:cNvSpPr/>
          <p:nvPr/>
        </p:nvSpPr>
        <p:spPr>
          <a:xfrm>
            <a:off x="0" y="0"/>
            <a:ext cx="12192000" cy="6858000"/>
          </a:xfrm>
          <a:prstGeom prst="rect">
            <a:avLst/>
          </a:prstGeom>
          <a:solidFill>
            <a:schemeClr val="lt1"/>
          </a:solidFill>
          <a:ln>
            <a:noFill/>
          </a:ln>
        </p:spPr>
        <p:txBody>
          <a:bodyPr spcFirstLastPara="1" wrap="square" lIns="121900" tIns="60967" rIns="121900" bIns="6096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165" name="Google Shape;165;p42"/>
          <p:cNvSpPr/>
          <p:nvPr/>
        </p:nvSpPr>
        <p:spPr>
          <a:xfrm>
            <a:off x="-1519" y="0"/>
            <a:ext cx="1219352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166" name="Google Shape;166;p42"/>
          <p:cNvSpPr/>
          <p:nvPr/>
        </p:nvSpPr>
        <p:spPr>
          <a:xfrm>
            <a:off x="6096000" y="1146629"/>
            <a:ext cx="6094481" cy="5445152"/>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67" name="Google Shape;167;p42"/>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4129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68"/>
        <p:cNvGrpSpPr/>
        <p:nvPr/>
      </p:nvGrpSpPr>
      <p:grpSpPr>
        <a:xfrm>
          <a:off x="0" y="0"/>
          <a:ext cx="0" cy="0"/>
          <a:chOff x="0" y="0"/>
          <a:chExt cx="0" cy="0"/>
        </a:xfrm>
      </p:grpSpPr>
      <p:grpSp>
        <p:nvGrpSpPr>
          <p:cNvPr id="169" name="Google Shape;169;p43"/>
          <p:cNvGrpSpPr/>
          <p:nvPr/>
        </p:nvGrpSpPr>
        <p:grpSpPr>
          <a:xfrm>
            <a:off x="286201" y="295272"/>
            <a:ext cx="1406513" cy="287333"/>
            <a:chOff x="212724" y="295272"/>
            <a:chExt cx="1406514" cy="287333"/>
          </a:xfrm>
        </p:grpSpPr>
        <p:sp>
          <p:nvSpPr>
            <p:cNvPr id="170" name="Google Shape;170;p43"/>
            <p:cNvSpPr/>
            <p:nvPr/>
          </p:nvSpPr>
          <p:spPr>
            <a:xfrm>
              <a:off x="573084" y="355596"/>
              <a:ext cx="223836" cy="166685"/>
            </a:xfrm>
            <a:custGeom>
              <a:avLst/>
              <a:gdLst/>
              <a:ahLst/>
              <a:cxnLst/>
              <a:rect l="l" t="t" r="r" b="b"/>
              <a:pathLst>
                <a:path w="179" h="133" extrusionOk="0">
                  <a:moveTo>
                    <a:pt x="138" y="0"/>
                  </a:moveTo>
                  <a:cubicBezTo>
                    <a:pt x="117" y="0"/>
                    <a:pt x="103" y="9"/>
                    <a:pt x="95" y="25"/>
                  </a:cubicBezTo>
                  <a:cubicBezTo>
                    <a:pt x="90" y="9"/>
                    <a:pt x="76" y="0"/>
                    <a:pt x="58" y="0"/>
                  </a:cubicBezTo>
                  <a:cubicBezTo>
                    <a:pt x="37" y="0"/>
                    <a:pt x="25" y="10"/>
                    <a:pt x="14" y="26"/>
                  </a:cubicBezTo>
                  <a:cubicBezTo>
                    <a:pt x="14" y="3"/>
                    <a:pt x="14" y="3"/>
                    <a:pt x="14" y="3"/>
                  </a:cubicBezTo>
                  <a:cubicBezTo>
                    <a:pt x="0" y="3"/>
                    <a:pt x="0" y="3"/>
                    <a:pt x="0" y="3"/>
                  </a:cubicBezTo>
                  <a:cubicBezTo>
                    <a:pt x="0" y="133"/>
                    <a:pt x="0" y="133"/>
                    <a:pt x="0" y="133"/>
                  </a:cubicBezTo>
                  <a:cubicBezTo>
                    <a:pt x="15" y="133"/>
                    <a:pt x="15" y="133"/>
                    <a:pt x="15" y="133"/>
                  </a:cubicBezTo>
                  <a:cubicBezTo>
                    <a:pt x="15" y="59"/>
                    <a:pt x="15" y="59"/>
                    <a:pt x="15" y="59"/>
                  </a:cubicBezTo>
                  <a:cubicBezTo>
                    <a:pt x="15" y="34"/>
                    <a:pt x="27" y="14"/>
                    <a:pt x="53" y="14"/>
                  </a:cubicBezTo>
                  <a:cubicBezTo>
                    <a:pt x="74" y="14"/>
                    <a:pt x="82" y="26"/>
                    <a:pt x="82" y="46"/>
                  </a:cubicBezTo>
                  <a:cubicBezTo>
                    <a:pt x="82" y="133"/>
                    <a:pt x="82" y="133"/>
                    <a:pt x="82" y="133"/>
                  </a:cubicBezTo>
                  <a:cubicBezTo>
                    <a:pt x="97" y="133"/>
                    <a:pt x="97" y="133"/>
                    <a:pt x="97" y="133"/>
                  </a:cubicBezTo>
                  <a:cubicBezTo>
                    <a:pt x="97" y="53"/>
                    <a:pt x="97" y="53"/>
                    <a:pt x="97" y="53"/>
                  </a:cubicBezTo>
                  <a:cubicBezTo>
                    <a:pt x="97" y="30"/>
                    <a:pt x="110" y="14"/>
                    <a:pt x="133" y="14"/>
                  </a:cubicBezTo>
                  <a:cubicBezTo>
                    <a:pt x="153" y="14"/>
                    <a:pt x="163" y="25"/>
                    <a:pt x="163" y="45"/>
                  </a:cubicBezTo>
                  <a:cubicBezTo>
                    <a:pt x="163" y="133"/>
                    <a:pt x="163" y="133"/>
                    <a:pt x="163" y="133"/>
                  </a:cubicBezTo>
                  <a:cubicBezTo>
                    <a:pt x="179" y="133"/>
                    <a:pt x="179" y="133"/>
                    <a:pt x="179" y="133"/>
                  </a:cubicBezTo>
                  <a:cubicBezTo>
                    <a:pt x="179" y="40"/>
                    <a:pt x="179" y="40"/>
                    <a:pt x="179" y="40"/>
                  </a:cubicBezTo>
                  <a:cubicBezTo>
                    <a:pt x="179" y="12"/>
                    <a:pt x="159" y="0"/>
                    <a:pt x="138"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1" name="Google Shape;171;p43"/>
            <p:cNvSpPr/>
            <p:nvPr/>
          </p:nvSpPr>
          <p:spPr>
            <a:xfrm>
              <a:off x="212724" y="296859"/>
              <a:ext cx="147636" cy="230184"/>
            </a:xfrm>
            <a:custGeom>
              <a:avLst/>
              <a:gdLst/>
              <a:ahLst/>
              <a:cxnLst/>
              <a:rect l="l" t="t" r="r" b="b"/>
              <a:pathLst>
                <a:path w="119" h="183" extrusionOk="0">
                  <a:moveTo>
                    <a:pt x="61" y="45"/>
                  </a:moveTo>
                  <a:cubicBezTo>
                    <a:pt x="40" y="45"/>
                    <a:pt x="23" y="55"/>
                    <a:pt x="15" y="74"/>
                  </a:cubicBezTo>
                  <a:cubicBezTo>
                    <a:pt x="15" y="0"/>
                    <a:pt x="15" y="0"/>
                    <a:pt x="15" y="0"/>
                  </a:cubicBezTo>
                  <a:cubicBezTo>
                    <a:pt x="0" y="0"/>
                    <a:pt x="0" y="0"/>
                    <a:pt x="0" y="0"/>
                  </a:cubicBezTo>
                  <a:cubicBezTo>
                    <a:pt x="0" y="179"/>
                    <a:pt x="0" y="179"/>
                    <a:pt x="0" y="179"/>
                  </a:cubicBezTo>
                  <a:cubicBezTo>
                    <a:pt x="14" y="179"/>
                    <a:pt x="14" y="179"/>
                    <a:pt x="14" y="179"/>
                  </a:cubicBezTo>
                  <a:cubicBezTo>
                    <a:pt x="14" y="154"/>
                    <a:pt x="14" y="154"/>
                    <a:pt x="14" y="154"/>
                  </a:cubicBezTo>
                  <a:cubicBezTo>
                    <a:pt x="21" y="173"/>
                    <a:pt x="38" y="183"/>
                    <a:pt x="60" y="183"/>
                  </a:cubicBezTo>
                  <a:cubicBezTo>
                    <a:pt x="96" y="183"/>
                    <a:pt x="119" y="156"/>
                    <a:pt x="119" y="114"/>
                  </a:cubicBezTo>
                  <a:cubicBezTo>
                    <a:pt x="119" y="72"/>
                    <a:pt x="96" y="45"/>
                    <a:pt x="61" y="45"/>
                  </a:cubicBezTo>
                  <a:close/>
                  <a:moveTo>
                    <a:pt x="59" y="170"/>
                  </a:moveTo>
                  <a:cubicBezTo>
                    <a:pt x="32" y="170"/>
                    <a:pt x="14" y="148"/>
                    <a:pt x="14" y="114"/>
                  </a:cubicBezTo>
                  <a:cubicBezTo>
                    <a:pt x="14" y="80"/>
                    <a:pt x="32" y="59"/>
                    <a:pt x="59" y="59"/>
                  </a:cubicBezTo>
                  <a:cubicBezTo>
                    <a:pt x="86" y="59"/>
                    <a:pt x="103" y="80"/>
                    <a:pt x="103" y="114"/>
                  </a:cubicBezTo>
                  <a:cubicBezTo>
                    <a:pt x="103" y="148"/>
                    <a:pt x="86" y="170"/>
                    <a:pt x="59" y="17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2" name="Google Shape;172;p43"/>
            <p:cNvSpPr/>
            <p:nvPr/>
          </p:nvSpPr>
          <p:spPr>
            <a:xfrm>
              <a:off x="393698" y="355596"/>
              <a:ext cx="147636" cy="227009"/>
            </a:xfrm>
            <a:custGeom>
              <a:avLst/>
              <a:gdLst/>
              <a:ahLst/>
              <a:cxnLst/>
              <a:rect l="l" t="t" r="r" b="b"/>
              <a:pathLst>
                <a:path w="119" h="181" extrusionOk="0">
                  <a:moveTo>
                    <a:pt x="60" y="0"/>
                  </a:moveTo>
                  <a:cubicBezTo>
                    <a:pt x="39" y="0"/>
                    <a:pt x="23" y="9"/>
                    <a:pt x="14" y="28"/>
                  </a:cubicBezTo>
                  <a:cubicBezTo>
                    <a:pt x="14" y="3"/>
                    <a:pt x="14" y="3"/>
                    <a:pt x="14" y="3"/>
                  </a:cubicBezTo>
                  <a:cubicBezTo>
                    <a:pt x="0" y="3"/>
                    <a:pt x="0" y="3"/>
                    <a:pt x="0" y="3"/>
                  </a:cubicBezTo>
                  <a:cubicBezTo>
                    <a:pt x="0" y="181"/>
                    <a:pt x="0" y="181"/>
                    <a:pt x="0" y="181"/>
                  </a:cubicBezTo>
                  <a:cubicBezTo>
                    <a:pt x="15" y="181"/>
                    <a:pt x="15" y="181"/>
                    <a:pt x="15" y="181"/>
                  </a:cubicBezTo>
                  <a:cubicBezTo>
                    <a:pt x="15" y="109"/>
                    <a:pt x="15" y="109"/>
                    <a:pt x="15" y="109"/>
                  </a:cubicBezTo>
                  <a:cubicBezTo>
                    <a:pt x="24" y="127"/>
                    <a:pt x="40" y="137"/>
                    <a:pt x="61" y="137"/>
                  </a:cubicBezTo>
                  <a:cubicBezTo>
                    <a:pt x="96" y="137"/>
                    <a:pt x="119" y="110"/>
                    <a:pt x="119" y="69"/>
                  </a:cubicBezTo>
                  <a:cubicBezTo>
                    <a:pt x="119" y="27"/>
                    <a:pt x="96" y="0"/>
                    <a:pt x="60" y="0"/>
                  </a:cubicBezTo>
                  <a:close/>
                  <a:moveTo>
                    <a:pt x="59" y="123"/>
                  </a:moveTo>
                  <a:cubicBezTo>
                    <a:pt x="32" y="123"/>
                    <a:pt x="14" y="102"/>
                    <a:pt x="14" y="68"/>
                  </a:cubicBezTo>
                  <a:cubicBezTo>
                    <a:pt x="14" y="34"/>
                    <a:pt x="31" y="13"/>
                    <a:pt x="58" y="13"/>
                  </a:cubicBezTo>
                  <a:cubicBezTo>
                    <a:pt x="85" y="13"/>
                    <a:pt x="103" y="35"/>
                    <a:pt x="103" y="69"/>
                  </a:cubicBezTo>
                  <a:cubicBezTo>
                    <a:pt x="103" y="102"/>
                    <a:pt x="85" y="123"/>
                    <a:pt x="59" y="123"/>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3" name="Google Shape;173;p43"/>
            <p:cNvSpPr/>
            <p:nvPr/>
          </p:nvSpPr>
          <p:spPr>
            <a:xfrm>
              <a:off x="846132" y="355596"/>
              <a:ext cx="153986" cy="171448"/>
            </a:xfrm>
            <a:custGeom>
              <a:avLst/>
              <a:gdLst/>
              <a:ahLst/>
              <a:cxnLst/>
              <a:rect l="l" t="t" r="r" b="b"/>
              <a:pathLst>
                <a:path w="123" h="137" extrusionOk="0">
                  <a:moveTo>
                    <a:pt x="62" y="0"/>
                  </a:moveTo>
                  <a:cubicBezTo>
                    <a:pt x="24" y="0"/>
                    <a:pt x="0" y="27"/>
                    <a:pt x="0" y="68"/>
                  </a:cubicBezTo>
                  <a:cubicBezTo>
                    <a:pt x="0" y="110"/>
                    <a:pt x="24" y="137"/>
                    <a:pt x="62" y="137"/>
                  </a:cubicBezTo>
                  <a:cubicBezTo>
                    <a:pt x="99" y="137"/>
                    <a:pt x="123" y="110"/>
                    <a:pt x="123" y="69"/>
                  </a:cubicBezTo>
                  <a:cubicBezTo>
                    <a:pt x="123" y="26"/>
                    <a:pt x="99" y="0"/>
                    <a:pt x="62" y="0"/>
                  </a:cubicBezTo>
                  <a:close/>
                  <a:moveTo>
                    <a:pt x="62" y="123"/>
                  </a:moveTo>
                  <a:cubicBezTo>
                    <a:pt x="33" y="123"/>
                    <a:pt x="16" y="102"/>
                    <a:pt x="16" y="68"/>
                  </a:cubicBezTo>
                  <a:cubicBezTo>
                    <a:pt x="16" y="35"/>
                    <a:pt x="34" y="13"/>
                    <a:pt x="61" y="13"/>
                  </a:cubicBezTo>
                  <a:cubicBezTo>
                    <a:pt x="89" y="13"/>
                    <a:pt x="107" y="35"/>
                    <a:pt x="107" y="68"/>
                  </a:cubicBezTo>
                  <a:cubicBezTo>
                    <a:pt x="107" y="102"/>
                    <a:pt x="89" y="123"/>
                    <a:pt x="62" y="123"/>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4" name="Google Shape;174;p43"/>
            <p:cNvSpPr/>
            <p:nvPr/>
          </p:nvSpPr>
          <p:spPr>
            <a:xfrm>
              <a:off x="1314440" y="355596"/>
              <a:ext cx="131761" cy="166685"/>
            </a:xfrm>
            <a:custGeom>
              <a:avLst/>
              <a:gdLst/>
              <a:ahLst/>
              <a:cxnLst/>
              <a:rect l="l" t="t" r="r" b="b"/>
              <a:pathLst>
                <a:path w="105" h="133" extrusionOk="0">
                  <a:moveTo>
                    <a:pt x="60" y="0"/>
                  </a:moveTo>
                  <a:cubicBezTo>
                    <a:pt x="38" y="0"/>
                    <a:pt x="25" y="9"/>
                    <a:pt x="15" y="28"/>
                  </a:cubicBezTo>
                  <a:cubicBezTo>
                    <a:pt x="15" y="3"/>
                    <a:pt x="15" y="3"/>
                    <a:pt x="15" y="3"/>
                  </a:cubicBezTo>
                  <a:cubicBezTo>
                    <a:pt x="0" y="3"/>
                    <a:pt x="0" y="3"/>
                    <a:pt x="0" y="3"/>
                  </a:cubicBezTo>
                  <a:cubicBezTo>
                    <a:pt x="0" y="133"/>
                    <a:pt x="0" y="133"/>
                    <a:pt x="0" y="133"/>
                  </a:cubicBezTo>
                  <a:cubicBezTo>
                    <a:pt x="16" y="133"/>
                    <a:pt x="16" y="133"/>
                    <a:pt x="16" y="133"/>
                  </a:cubicBezTo>
                  <a:cubicBezTo>
                    <a:pt x="16" y="63"/>
                    <a:pt x="16" y="63"/>
                    <a:pt x="16" y="63"/>
                  </a:cubicBezTo>
                  <a:cubicBezTo>
                    <a:pt x="16" y="29"/>
                    <a:pt x="33" y="14"/>
                    <a:pt x="56" y="14"/>
                  </a:cubicBezTo>
                  <a:cubicBezTo>
                    <a:pt x="76" y="14"/>
                    <a:pt x="89" y="23"/>
                    <a:pt x="89" y="50"/>
                  </a:cubicBezTo>
                  <a:cubicBezTo>
                    <a:pt x="89" y="133"/>
                    <a:pt x="89" y="133"/>
                    <a:pt x="89" y="133"/>
                  </a:cubicBezTo>
                  <a:cubicBezTo>
                    <a:pt x="105" y="133"/>
                    <a:pt x="105" y="133"/>
                    <a:pt x="105" y="133"/>
                  </a:cubicBezTo>
                  <a:cubicBezTo>
                    <a:pt x="105" y="45"/>
                    <a:pt x="105" y="45"/>
                    <a:pt x="105" y="45"/>
                  </a:cubicBezTo>
                  <a:cubicBezTo>
                    <a:pt x="105" y="13"/>
                    <a:pt x="86" y="0"/>
                    <a:pt x="60"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5" name="Google Shape;175;p43"/>
            <p:cNvSpPr/>
            <p:nvPr/>
          </p:nvSpPr>
          <p:spPr>
            <a:xfrm>
              <a:off x="1474777" y="355596"/>
              <a:ext cx="144461" cy="171448"/>
            </a:xfrm>
            <a:custGeom>
              <a:avLst/>
              <a:gdLst/>
              <a:ahLst/>
              <a:cxnLst/>
              <a:rect l="l" t="t" r="r" b="b"/>
              <a:pathLst>
                <a:path w="116" h="137" extrusionOk="0">
                  <a:moveTo>
                    <a:pt x="116" y="67"/>
                  </a:moveTo>
                  <a:cubicBezTo>
                    <a:pt x="116" y="32"/>
                    <a:pt x="97" y="0"/>
                    <a:pt x="59" y="0"/>
                  </a:cubicBezTo>
                  <a:cubicBezTo>
                    <a:pt x="24" y="0"/>
                    <a:pt x="0" y="29"/>
                    <a:pt x="0" y="70"/>
                  </a:cubicBezTo>
                  <a:cubicBezTo>
                    <a:pt x="0" y="111"/>
                    <a:pt x="23" y="137"/>
                    <a:pt x="59" y="137"/>
                  </a:cubicBezTo>
                  <a:cubicBezTo>
                    <a:pt x="90" y="137"/>
                    <a:pt x="109" y="119"/>
                    <a:pt x="115" y="90"/>
                  </a:cubicBezTo>
                  <a:cubicBezTo>
                    <a:pt x="99" y="90"/>
                    <a:pt x="99" y="90"/>
                    <a:pt x="99" y="90"/>
                  </a:cubicBezTo>
                  <a:cubicBezTo>
                    <a:pt x="94" y="113"/>
                    <a:pt x="81" y="124"/>
                    <a:pt x="60" y="124"/>
                  </a:cubicBezTo>
                  <a:cubicBezTo>
                    <a:pt x="29" y="124"/>
                    <a:pt x="16" y="99"/>
                    <a:pt x="16" y="72"/>
                  </a:cubicBezTo>
                  <a:cubicBezTo>
                    <a:pt x="116" y="72"/>
                    <a:pt x="116" y="72"/>
                    <a:pt x="116" y="72"/>
                  </a:cubicBezTo>
                  <a:lnTo>
                    <a:pt x="116" y="67"/>
                  </a:lnTo>
                  <a:close/>
                  <a:moveTo>
                    <a:pt x="16" y="59"/>
                  </a:moveTo>
                  <a:cubicBezTo>
                    <a:pt x="19" y="35"/>
                    <a:pt x="30" y="13"/>
                    <a:pt x="59" y="13"/>
                  </a:cubicBezTo>
                  <a:cubicBezTo>
                    <a:pt x="83" y="13"/>
                    <a:pt x="98" y="30"/>
                    <a:pt x="100" y="59"/>
                  </a:cubicBezTo>
                  <a:lnTo>
                    <a:pt x="16" y="59"/>
                  </a:ln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6" name="Google Shape;176;p43"/>
            <p:cNvSpPr/>
            <p:nvPr/>
          </p:nvSpPr>
          <p:spPr>
            <a:xfrm>
              <a:off x="1255703" y="295272"/>
              <a:ext cx="20637" cy="33337"/>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7" name="Google Shape;177;p43"/>
            <p:cNvSpPr/>
            <p:nvPr/>
          </p:nvSpPr>
          <p:spPr>
            <a:xfrm>
              <a:off x="1028693" y="355596"/>
              <a:ext cx="131761" cy="166685"/>
            </a:xfrm>
            <a:custGeom>
              <a:avLst/>
              <a:gdLst/>
              <a:ahLst/>
              <a:cxnLst/>
              <a:rect l="l" t="t" r="r" b="b"/>
              <a:pathLst>
                <a:path w="106" h="133" extrusionOk="0">
                  <a:moveTo>
                    <a:pt x="61" y="0"/>
                  </a:moveTo>
                  <a:cubicBezTo>
                    <a:pt x="39" y="0"/>
                    <a:pt x="26" y="9"/>
                    <a:pt x="15" y="28"/>
                  </a:cubicBezTo>
                  <a:cubicBezTo>
                    <a:pt x="15" y="3"/>
                    <a:pt x="15" y="3"/>
                    <a:pt x="15" y="3"/>
                  </a:cubicBezTo>
                  <a:cubicBezTo>
                    <a:pt x="0" y="3"/>
                    <a:pt x="0" y="3"/>
                    <a:pt x="0" y="3"/>
                  </a:cubicBezTo>
                  <a:cubicBezTo>
                    <a:pt x="0" y="133"/>
                    <a:pt x="0" y="133"/>
                    <a:pt x="0" y="133"/>
                  </a:cubicBezTo>
                  <a:cubicBezTo>
                    <a:pt x="16" y="133"/>
                    <a:pt x="16" y="133"/>
                    <a:pt x="16" y="133"/>
                  </a:cubicBezTo>
                  <a:cubicBezTo>
                    <a:pt x="16" y="63"/>
                    <a:pt x="16" y="63"/>
                    <a:pt x="16" y="63"/>
                  </a:cubicBezTo>
                  <a:cubicBezTo>
                    <a:pt x="16" y="29"/>
                    <a:pt x="33" y="14"/>
                    <a:pt x="57" y="14"/>
                  </a:cubicBezTo>
                  <a:cubicBezTo>
                    <a:pt x="77" y="14"/>
                    <a:pt x="90" y="23"/>
                    <a:pt x="90" y="50"/>
                  </a:cubicBezTo>
                  <a:cubicBezTo>
                    <a:pt x="90" y="133"/>
                    <a:pt x="90" y="133"/>
                    <a:pt x="90" y="133"/>
                  </a:cubicBezTo>
                  <a:cubicBezTo>
                    <a:pt x="106" y="133"/>
                    <a:pt x="106" y="133"/>
                    <a:pt x="106" y="133"/>
                  </a:cubicBezTo>
                  <a:cubicBezTo>
                    <a:pt x="106" y="45"/>
                    <a:pt x="106" y="45"/>
                    <a:pt x="106" y="45"/>
                  </a:cubicBezTo>
                  <a:cubicBezTo>
                    <a:pt x="106" y="13"/>
                    <a:pt x="86" y="0"/>
                    <a:pt x="61" y="0"/>
                  </a:cubicBezTo>
                  <a:close/>
                </a:path>
              </a:pathLst>
            </a:cu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8" name="Google Shape;178;p43"/>
            <p:cNvSpPr/>
            <p:nvPr/>
          </p:nvSpPr>
          <p:spPr>
            <a:xfrm>
              <a:off x="1255703" y="358771"/>
              <a:ext cx="20637" cy="163510"/>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79" name="Google Shape;179;p43"/>
            <p:cNvSpPr/>
            <p:nvPr/>
          </p:nvSpPr>
          <p:spPr>
            <a:xfrm>
              <a:off x="1198554" y="296859"/>
              <a:ext cx="20637" cy="225422"/>
            </a:xfrm>
            <a:prstGeom prst="rect">
              <a:avLst/>
            </a:prstGeom>
            <a:solidFill>
              <a:srgbClr val="1B1A4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80" name="Google Shape;180;p43"/>
            <p:cNvSpPr/>
            <p:nvPr/>
          </p:nvSpPr>
          <p:spPr>
            <a:xfrm>
              <a:off x="801682" y="354009"/>
              <a:ext cx="52387" cy="46037"/>
            </a:xfrm>
            <a:custGeom>
              <a:avLst/>
              <a:gdLst/>
              <a:ahLst/>
              <a:cxnLst/>
              <a:rect l="l" t="t" r="r" b="b"/>
              <a:pathLst>
                <a:path w="33" h="29" extrusionOk="0">
                  <a:moveTo>
                    <a:pt x="16" y="29"/>
                  </a:moveTo>
                  <a:lnTo>
                    <a:pt x="33" y="0"/>
                  </a:lnTo>
                  <a:lnTo>
                    <a:pt x="0" y="0"/>
                  </a:lnTo>
                  <a:lnTo>
                    <a:pt x="16" y="29"/>
                  </a:lnTo>
                  <a:lnTo>
                    <a:pt x="16" y="29"/>
                  </a:lnTo>
                  <a:lnTo>
                    <a:pt x="16" y="29"/>
                  </a:lnTo>
                  <a:lnTo>
                    <a:pt x="16" y="29"/>
                  </a:lnTo>
                  <a:lnTo>
                    <a:pt x="16" y="29"/>
                  </a:lnTo>
                  <a:close/>
                </a:path>
              </a:pathLst>
            </a:custGeom>
            <a:solidFill>
              <a:srgbClr val="F479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grpSp>
      <p:sp>
        <p:nvSpPr>
          <p:cNvPr id="181" name="Google Shape;181;p43"/>
          <p:cNvSpPr/>
          <p:nvPr/>
        </p:nvSpPr>
        <p:spPr>
          <a:xfrm>
            <a:off x="1" y="1"/>
            <a:ext cx="12191999" cy="6870700"/>
          </a:xfrm>
          <a:prstGeom prst="rect">
            <a:avLst/>
          </a:prstGeom>
          <a:gradFill>
            <a:gsLst>
              <a:gs pos="0">
                <a:srgbClr val="052039"/>
              </a:gs>
              <a:gs pos="100000">
                <a:srgbClr val="0A2C4B"/>
              </a:gs>
            </a:gsLst>
            <a:lin ang="540000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r>
              <a:rPr lang="en" sz="1867" b="0" i="0" u="none" strike="noStrike" cap="none">
                <a:solidFill>
                  <a:schemeClr val="lt1"/>
                </a:solidFill>
                <a:latin typeface="Segoe UI" panose="020B0502040204020203" pitchFamily="34" charset="0"/>
                <a:ea typeface="Quattrocento Sans"/>
                <a:cs typeface="Segoe UI" panose="020B0502040204020203" pitchFamily="34" charset="0"/>
                <a:sym typeface="Quattrocento Sans"/>
              </a:rPr>
              <a:t>    </a:t>
            </a:r>
            <a:endParaRPr sz="1867" b="0" i="0" u="none" strike="noStrike" cap="none">
              <a:solidFill>
                <a:schemeClr val="dk1"/>
              </a:solidFill>
              <a:latin typeface="Arial"/>
              <a:ea typeface="Arial"/>
              <a:cs typeface="Arial"/>
              <a:sym typeface="Arial"/>
            </a:endParaRPr>
          </a:p>
        </p:txBody>
      </p:sp>
      <p:sp>
        <p:nvSpPr>
          <p:cNvPr id="182" name="Google Shape;182;p43"/>
          <p:cNvSpPr/>
          <p:nvPr/>
        </p:nvSpPr>
        <p:spPr>
          <a:xfrm rot="10800000" flipH="1">
            <a:off x="0" y="627389"/>
            <a:ext cx="12192000" cy="5887711"/>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8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endParaRPr>
          </a:p>
        </p:txBody>
      </p:sp>
      <p:pic>
        <p:nvPicPr>
          <p:cNvPr id="183" name="Google Shape;183;p43" descr="Ð¤Ð°Ð¹Ð»:Worldmap-blank.svg"/>
          <p:cNvPicPr preferRelativeResize="0"/>
          <p:nvPr/>
        </p:nvPicPr>
        <p:blipFill rotWithShape="1">
          <a:blip r:embed="rId2">
            <a:alphaModFix/>
          </a:blip>
          <a:srcRect b="16622"/>
          <a:stretch/>
        </p:blipFill>
        <p:spPr>
          <a:xfrm>
            <a:off x="-95019" y="829423"/>
            <a:ext cx="12287020" cy="5019835"/>
          </a:xfrm>
          <a:prstGeom prst="rect">
            <a:avLst/>
          </a:prstGeom>
          <a:noFill/>
          <a:ln>
            <a:noFill/>
          </a:ln>
        </p:spPr>
      </p:pic>
    </p:spTree>
    <p:extLst>
      <p:ext uri="{BB962C8B-B14F-4D97-AF65-F5344CB8AC3E}">
        <p14:creationId xmlns:p14="http://schemas.microsoft.com/office/powerpoint/2010/main" val="9910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19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сновная страница" userDrawn="1">
  <p:cSld name="Основная страница">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102782550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sp>
        <p:nvSpPr>
          <p:cNvPr id="2" name="Rectangle 1"/>
          <p:cNvSpPr/>
          <p:nvPr userDrawn="1"/>
        </p:nvSpPr>
        <p:spPr>
          <a:xfrm>
            <a:off x="9840416" y="5925278"/>
            <a:ext cx="2112235" cy="76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sp>
        <p:nvSpPr>
          <p:cNvPr id="4" name="Параллелограмм 4"/>
          <p:cNvSpPr/>
          <p:nvPr userDrawn="1"/>
        </p:nvSpPr>
        <p:spPr>
          <a:xfrm rot="5400000">
            <a:off x="5629645" y="-5629635"/>
            <a:ext cx="932721" cy="12192000"/>
          </a:xfrm>
          <a:prstGeom prst="parallelogram">
            <a:avLst>
              <a:gd name="adj" fmla="val 0"/>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200">
              <a:solidFill>
                <a:prstClr val="white"/>
              </a:solidFill>
            </a:endParaRPr>
          </a:p>
        </p:txBody>
      </p:sp>
    </p:spTree>
    <p:extLst>
      <p:ext uri="{BB962C8B-B14F-4D97-AF65-F5344CB8AC3E}">
        <p14:creationId xmlns:p14="http://schemas.microsoft.com/office/powerpoint/2010/main" val="41472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2744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86342"/>
          <a:stretch/>
        </p:blipFill>
        <p:spPr>
          <a:xfrm>
            <a:off x="0" y="-1"/>
            <a:ext cx="12192000" cy="936625"/>
          </a:xfrm>
          <a:prstGeom prst="rect">
            <a:avLst/>
          </a:prstGeom>
        </p:spPr>
      </p:pic>
      <p:sp>
        <p:nvSpPr>
          <p:cNvPr id="4" name="Параллелограмм 4"/>
          <p:cNvSpPr/>
          <p:nvPr userDrawn="1"/>
        </p:nvSpPr>
        <p:spPr>
          <a:xfrm rot="5400000">
            <a:off x="5629645" y="-5629635"/>
            <a:ext cx="932721" cy="12192000"/>
          </a:xfrm>
          <a:prstGeom prst="parallelogram">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200">
              <a:solidFill>
                <a:prstClr val="white"/>
              </a:solidFill>
            </a:endParaRPr>
          </a:p>
        </p:txBody>
      </p:sp>
    </p:spTree>
    <p:extLst>
      <p:ext uri="{BB962C8B-B14F-4D97-AF65-F5344CB8AC3E}">
        <p14:creationId xmlns:p14="http://schemas.microsoft.com/office/powerpoint/2010/main" val="39200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regula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42876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regula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4" name="Picture 8" descr="https://www.rashidnotash.com/wp-content/uploads/2018/06/NOTASH-Condo-Board-May-Be-Unhealthy-1.jpg">
            <a:extLst>
              <a:ext uri="{FF2B5EF4-FFF2-40B4-BE49-F238E27FC236}">
                <a16:creationId xmlns:a16="http://schemas.microsoft.com/office/drawing/2014/main" id="{1CC268BF-0B9B-3944-B51E-6490549152A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7274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1468">
            <a:extLst>
              <a:ext uri="{FF2B5EF4-FFF2-40B4-BE49-F238E27FC236}">
                <a16:creationId xmlns:a16="http://schemas.microsoft.com/office/drawing/2014/main" id="{E1A018EE-B1C7-834A-81DE-2EF90EE4591D}"/>
              </a:ext>
            </a:extLst>
          </p:cNvPr>
          <p:cNvSpPr/>
          <p:nvPr userDrawn="1"/>
        </p:nvSpPr>
        <p:spPr>
          <a:xfrm>
            <a:off x="0" y="0"/>
            <a:ext cx="12192002" cy="6858000"/>
          </a:xfrm>
          <a:prstGeom prst="rect">
            <a:avLst/>
          </a:prstGeom>
          <a:gradFill flip="none" rotWithShape="1">
            <a:gsLst>
              <a:gs pos="0">
                <a:srgbClr val="36479A">
                  <a:alpha val="81000"/>
                </a:srgbClr>
              </a:gs>
              <a:gs pos="100000">
                <a:srgbClr val="44235D">
                  <a:alpha val="8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27212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d regular">
    <p:spTree>
      <p:nvGrpSpPr>
        <p:cNvPr id="1" name=""/>
        <p:cNvGrpSpPr/>
        <p:nvPr/>
      </p:nvGrpSpPr>
      <p:grpSpPr>
        <a:xfrm>
          <a:off x="0" y="0"/>
          <a:ext cx="0" cy="0"/>
          <a:chOff x="0" y="0"/>
          <a:chExt cx="0" cy="0"/>
        </a:xfrm>
      </p:grpSpPr>
      <p:pic>
        <p:nvPicPr>
          <p:cNvPr id="3" name="Picture 8" descr="https://www.rashidnotash.com/wp-content/uploads/2018/06/NOTASH-Condo-Board-May-Be-Unhealthy-1.jpg">
            <a:extLst>
              <a:ext uri="{FF2B5EF4-FFF2-40B4-BE49-F238E27FC236}">
                <a16:creationId xmlns:a16="http://schemas.microsoft.com/office/drawing/2014/main" id="{761E1AA5-3E45-9349-9B65-A6D61DBDA29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727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1468">
            <a:extLst>
              <a:ext uri="{FF2B5EF4-FFF2-40B4-BE49-F238E27FC236}">
                <a16:creationId xmlns:a16="http://schemas.microsoft.com/office/drawing/2014/main" id="{50875B3B-15FD-1344-A31B-F7ED782EE572}"/>
              </a:ext>
            </a:extLst>
          </p:cNvPr>
          <p:cNvSpPr/>
          <p:nvPr userDrawn="1"/>
        </p:nvSpPr>
        <p:spPr>
          <a:xfrm>
            <a:off x="0" y="0"/>
            <a:ext cx="12192002" cy="6872748"/>
          </a:xfrm>
          <a:prstGeom prst="rect">
            <a:avLst/>
          </a:prstGeom>
          <a:gradFill flip="none" rotWithShape="1">
            <a:gsLst>
              <a:gs pos="0">
                <a:srgbClr val="36479A">
                  <a:alpha val="81000"/>
                </a:srgbClr>
              </a:gs>
              <a:gs pos="100000">
                <a:srgbClr val="44235D">
                  <a:alpha val="8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4349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14364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Пользовательский макет">
  <p:cSld name="4_Пользовательский макет">
    <p:spTree>
      <p:nvGrpSpPr>
        <p:cNvPr id="1" name="Shape 144"/>
        <p:cNvGrpSpPr/>
        <p:nvPr/>
      </p:nvGrpSpPr>
      <p:grpSpPr>
        <a:xfrm>
          <a:off x="0" y="0"/>
          <a:ext cx="0" cy="0"/>
          <a:chOff x="0" y="0"/>
          <a:chExt cx="0" cy="0"/>
        </a:xfrm>
      </p:grpSpPr>
      <p:sp>
        <p:nvSpPr>
          <p:cNvPr id="145" name="Google Shape;145;p35"/>
          <p:cNvSpPr/>
          <p:nvPr/>
        </p:nvSpPr>
        <p:spPr>
          <a:xfrm>
            <a:off x="0" y="0"/>
            <a:ext cx="12192000" cy="6858000"/>
          </a:xfrm>
          <a:prstGeom prst="rect">
            <a:avLst/>
          </a:prstGeom>
          <a:gradFill>
            <a:gsLst>
              <a:gs pos="0">
                <a:srgbClr val="052039"/>
              </a:gs>
              <a:gs pos="100000">
                <a:srgbClr val="0A2C4B"/>
              </a:gs>
            </a:gsLst>
            <a:lin ang="5400000" scaled="0"/>
          </a:gradFill>
          <a:ln>
            <a:noFill/>
          </a:ln>
        </p:spPr>
        <p:txBody>
          <a:bodyPr spcFirstLastPara="1" wrap="square" lIns="68567" tIns="34267" rIns="68567" bIns="34267"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Segoe UI" panose="020B0502040204020203" pitchFamily="34" charset="0"/>
                <a:ea typeface="Quattrocento Sans"/>
                <a:cs typeface="Segoe UI" panose="020B0502040204020203" pitchFamily="34" charset="0"/>
                <a:sym typeface="Quattrocento Sans"/>
              </a:rPr>
              <a:t>    </a:t>
            </a:r>
            <a:endParaRPr sz="1067" b="0" i="0" u="none" strike="noStrike" cap="none">
              <a:solidFill>
                <a:srgbClr val="000000"/>
              </a:solidFill>
              <a:latin typeface="Arial"/>
              <a:ea typeface="Arial"/>
              <a:cs typeface="Arial"/>
              <a:sym typeface="Arial"/>
            </a:endParaRPr>
          </a:p>
        </p:txBody>
      </p:sp>
      <p:pic>
        <p:nvPicPr>
          <p:cNvPr id="146" name="Google Shape;146;p35"/>
          <p:cNvPicPr preferRelativeResize="0"/>
          <p:nvPr/>
        </p:nvPicPr>
        <p:blipFill rotWithShape="1">
          <a:blip r:embed="rId2">
            <a:alphaModFix/>
          </a:blip>
          <a:srcRect/>
          <a:stretch/>
        </p:blipFill>
        <p:spPr>
          <a:xfrm>
            <a:off x="9521620" y="6261906"/>
            <a:ext cx="2292760" cy="329876"/>
          </a:xfrm>
          <a:prstGeom prst="rect">
            <a:avLst/>
          </a:prstGeom>
          <a:noFill/>
          <a:ln>
            <a:noFill/>
          </a:ln>
        </p:spPr>
      </p:pic>
    </p:spTree>
    <p:extLst>
      <p:ext uri="{BB962C8B-B14F-4D97-AF65-F5344CB8AC3E}">
        <p14:creationId xmlns:p14="http://schemas.microsoft.com/office/powerpoint/2010/main" val="18893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056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1801472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15:clr>
            <a:srgbClr val="F26B43"/>
          </p15:clr>
        </p15:guide>
        <p15:guide id="4" orient="horz" pos="3240">
          <p15:clr>
            <a:srgbClr val="F26B43"/>
          </p15:clr>
        </p15:guide>
        <p15:guide id="5">
          <p15:clr>
            <a:srgbClr val="F26B43"/>
          </p15:clr>
        </p15:guide>
        <p15:guide id="6"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3"/>
          <p:cNvPicPr/>
          <p:nvPr/>
        </p:nvPicPr>
        <p:blipFill>
          <a:blip r:embed="rId2" cstate="print">
            <a:extLst>
              <a:ext uri="{28A0092B-C50C-407E-A947-70E740481C1C}">
                <a14:useLocalDpi xmlns:a14="http://schemas.microsoft.com/office/drawing/2010/main" val="0"/>
              </a:ext>
            </a:extLst>
          </a:blip>
          <a:stretch>
            <a:fillRect/>
          </a:stretch>
        </p:blipFill>
        <p:spPr>
          <a:xfrm>
            <a:off x="0" y="-125731"/>
            <a:ext cx="3037840" cy="2513331"/>
          </a:xfrm>
          <a:prstGeom prst="rect">
            <a:avLst/>
          </a:prstGeom>
        </p:spPr>
      </p:pic>
      <p:sp>
        <p:nvSpPr>
          <p:cNvPr id="3" name="Прямоугольник 2"/>
          <p:cNvSpPr/>
          <p:nvPr/>
        </p:nvSpPr>
        <p:spPr>
          <a:xfrm>
            <a:off x="574040" y="3954816"/>
            <a:ext cx="6096000" cy="861774"/>
          </a:xfrm>
          <a:prstGeom prst="rect">
            <a:avLst/>
          </a:prstGeom>
        </p:spPr>
        <p:txBody>
          <a:bodyPr>
            <a:spAutoFit/>
          </a:bodyPr>
          <a:lstStyle/>
          <a:p>
            <a:pPr algn="just"/>
            <a:r>
              <a:rPr lang="en-US" sz="3400" b="1" dirty="0">
                <a:solidFill>
                  <a:schemeClr val="bg1"/>
                </a:solidFill>
                <a:latin typeface="Montserrat"/>
              </a:rPr>
              <a:t>Project Management</a:t>
            </a:r>
          </a:p>
          <a:p>
            <a:pPr algn="just"/>
            <a:r>
              <a:rPr lang="en-US" sz="1600" b="1" dirty="0">
                <a:solidFill>
                  <a:schemeClr val="bg1"/>
                </a:solidFill>
                <a:latin typeface="Montserrat"/>
              </a:rPr>
              <a:t>Create your perfect project. </a:t>
            </a:r>
            <a:endParaRPr lang="uk-UA" sz="1600" b="1" dirty="0">
              <a:solidFill>
                <a:schemeClr val="bg1"/>
              </a:solidFill>
              <a:latin typeface="Montserrat"/>
            </a:endParaRPr>
          </a:p>
        </p:txBody>
      </p:sp>
      <p:pic>
        <p:nvPicPr>
          <p:cNvPr id="5" name="Рисунок 32">
            <a:extLst>
              <a:ext uri="{FF2B5EF4-FFF2-40B4-BE49-F238E27FC236}">
                <a16:creationId xmlns:a16="http://schemas.microsoft.com/office/drawing/2014/main" id="{468E6949-BFC2-6078-B66E-26DB280E0E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4800" y="1897200"/>
            <a:ext cx="6308200" cy="4563670"/>
          </a:xfrm>
          <a:prstGeom prst="rect">
            <a:avLst/>
          </a:prstGeom>
        </p:spPr>
      </p:pic>
      <p:pic>
        <p:nvPicPr>
          <p:cNvPr id="4" name="Picture 3">
            <a:extLst>
              <a:ext uri="{FF2B5EF4-FFF2-40B4-BE49-F238E27FC236}">
                <a16:creationId xmlns:a16="http://schemas.microsoft.com/office/drawing/2014/main" id="{3F085327-A8D3-CCA0-428C-AD5450406E1E}"/>
              </a:ext>
            </a:extLst>
          </p:cNvPr>
          <p:cNvPicPr>
            <a:picLocks noChangeAspect="1"/>
          </p:cNvPicPr>
          <p:nvPr/>
        </p:nvPicPr>
        <p:blipFill>
          <a:blip r:embed="rId4"/>
          <a:stretch>
            <a:fillRect/>
          </a:stretch>
        </p:blipFill>
        <p:spPr>
          <a:xfrm>
            <a:off x="6119443" y="2138767"/>
            <a:ext cx="5718913" cy="2898182"/>
          </a:xfrm>
          <a:prstGeom prst="rect">
            <a:avLst/>
          </a:prstGeom>
        </p:spPr>
      </p:pic>
    </p:spTree>
    <p:extLst>
      <p:ext uri="{BB962C8B-B14F-4D97-AF65-F5344CB8AC3E}">
        <p14:creationId xmlns:p14="http://schemas.microsoft.com/office/powerpoint/2010/main" val="183579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Project Management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3"/>
          <a:srcRect/>
          <a:stretch/>
        </p:blipFill>
        <p:spPr>
          <a:xfrm>
            <a:off x="9879246" y="6316561"/>
            <a:ext cx="2097887" cy="300932"/>
          </a:xfrm>
          <a:prstGeom prst="rect">
            <a:avLst/>
          </a:prstGeom>
        </p:spPr>
      </p:pic>
      <p:pic>
        <p:nvPicPr>
          <p:cNvPr id="3" name="Рисунок 32">
            <a:extLst>
              <a:ext uri="{FF2B5EF4-FFF2-40B4-BE49-F238E27FC236}">
                <a16:creationId xmlns:a16="http://schemas.microsoft.com/office/drawing/2014/main" id="{A5A75336-AC94-9FF3-0652-E049C60261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24800" y="1897200"/>
            <a:ext cx="6308200" cy="4563670"/>
          </a:xfrm>
          <a:prstGeom prst="rect">
            <a:avLst/>
          </a:prstGeom>
        </p:spPr>
      </p:pic>
      <p:sp>
        <p:nvSpPr>
          <p:cNvPr id="2" name="Rectangle 1"/>
          <p:cNvSpPr/>
          <p:nvPr/>
        </p:nvSpPr>
        <p:spPr>
          <a:xfrm>
            <a:off x="383205" y="2431287"/>
            <a:ext cx="4782931"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en-US" sz="1400" b="1" dirty="0" err="1">
                <a:solidFill>
                  <a:schemeClr val="tx1"/>
                </a:solidFill>
                <a:latin typeface="Montserrat"/>
              </a:rPr>
              <a:t>SalesUp</a:t>
            </a:r>
            <a:r>
              <a:rPr lang="en-US" sz="1400" b="1" dirty="0">
                <a:solidFill>
                  <a:schemeClr val="tx1"/>
                </a:solidFill>
                <a:latin typeface="Montserrat"/>
              </a:rPr>
              <a:t> Project Management for </a:t>
            </a:r>
            <a:r>
              <a:rPr lang="en-US" sz="1400" b="1" dirty="0" err="1">
                <a:solidFill>
                  <a:schemeClr val="tx1"/>
                </a:solidFill>
                <a:latin typeface="Montserrat"/>
              </a:rPr>
              <a:t>Creatio</a:t>
            </a:r>
            <a:r>
              <a:rPr lang="en-US" sz="1400" dirty="0">
                <a:solidFill>
                  <a:schemeClr val="tx1"/>
                </a:solidFill>
                <a:latin typeface="Montserrat"/>
              </a:rPr>
              <a:t> - The product allows you to plan, create and manage project tasks, monitor their progress, respond quickly to deviations from the schedule and changes in the priority of tasks using a convenient view in the form of Gantt chart and Kanban board.</a:t>
            </a:r>
          </a:p>
          <a:p>
            <a:pPr algn="just"/>
            <a:r>
              <a:rPr lang="en-US" sz="1200" dirty="0">
                <a:solidFill>
                  <a:schemeClr val="tx1"/>
                </a:solidFill>
                <a:latin typeface="Montserrat"/>
              </a:rPr>
              <a:t> </a:t>
            </a:r>
            <a:br>
              <a:rPr lang="ru-RU" sz="1200" b="1" dirty="0">
                <a:solidFill>
                  <a:schemeClr val="tx1"/>
                </a:solidFill>
                <a:latin typeface="Montserrat"/>
                <a:cs typeface="Segoe UI" panose="020B0502040204020203" pitchFamily="34" charset="0"/>
              </a:rPr>
            </a:br>
            <a:endParaRPr lang="ru-RU" sz="1200" dirty="0">
              <a:solidFill>
                <a:schemeClr val="tx1"/>
              </a:solidFill>
              <a:latin typeface="Montserrat"/>
              <a:cs typeface="Segoe UI" panose="020B0502040204020203" pitchFamily="34" charset="0"/>
            </a:endParaRPr>
          </a:p>
        </p:txBody>
      </p:sp>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5">
            <a:alphaModFix/>
          </a:blip>
          <a:srcRect/>
          <a:stretch/>
        </p:blipFill>
        <p:spPr>
          <a:xfrm>
            <a:off x="390605" y="325869"/>
            <a:ext cx="2062310" cy="612499"/>
          </a:xfrm>
          <a:prstGeom prst="rect">
            <a:avLst/>
          </a:prstGeom>
          <a:noFill/>
          <a:ln>
            <a:noFill/>
          </a:ln>
        </p:spPr>
      </p:pic>
      <p:pic>
        <p:nvPicPr>
          <p:cNvPr id="10" name="Picture 9" descr="A screenshot of a computer&#10;&#10;Description automatically generated">
            <a:extLst>
              <a:ext uri="{FF2B5EF4-FFF2-40B4-BE49-F238E27FC236}">
                <a16:creationId xmlns:a16="http://schemas.microsoft.com/office/drawing/2014/main" id="{7F36187B-3032-DDE7-46AF-805909F56602}"/>
              </a:ext>
            </a:extLst>
          </p:cNvPr>
          <p:cNvPicPr>
            <a:picLocks noChangeAspect="1"/>
          </p:cNvPicPr>
          <p:nvPr/>
        </p:nvPicPr>
        <p:blipFill>
          <a:blip r:embed="rId6"/>
          <a:stretch>
            <a:fillRect/>
          </a:stretch>
        </p:blipFill>
        <p:spPr>
          <a:xfrm>
            <a:off x="6096000" y="2135543"/>
            <a:ext cx="5773784" cy="2906719"/>
          </a:xfrm>
          <a:prstGeom prst="rect">
            <a:avLst/>
          </a:prstGeom>
        </p:spPr>
      </p:pic>
    </p:spTree>
    <p:extLst>
      <p:ext uri="{BB962C8B-B14F-4D97-AF65-F5344CB8AC3E}">
        <p14:creationId xmlns:p14="http://schemas.microsoft.com/office/powerpoint/2010/main" val="1603834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606837"/>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Project Management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3"/>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4">
            <a:alphaModFix/>
          </a:blip>
          <a:srcRect/>
          <a:stretch/>
        </p:blipFill>
        <p:spPr>
          <a:xfrm>
            <a:off x="390605" y="325869"/>
            <a:ext cx="2062310" cy="612499"/>
          </a:xfrm>
          <a:prstGeom prst="rect">
            <a:avLst/>
          </a:prstGeom>
          <a:noFill/>
          <a:ln>
            <a:noFill/>
          </a:ln>
        </p:spPr>
      </p:pic>
      <p:sp>
        <p:nvSpPr>
          <p:cNvPr id="10" name="Rectangle 1"/>
          <p:cNvSpPr/>
          <p:nvPr/>
        </p:nvSpPr>
        <p:spPr>
          <a:xfrm>
            <a:off x="372381" y="2205212"/>
            <a:ext cx="4782931" cy="258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200" b="1" dirty="0">
              <a:solidFill>
                <a:schemeClr val="tx1"/>
              </a:solidFill>
              <a:latin typeface="Montserrat" pitchFamily="2" charset="0"/>
            </a:endParaRPr>
          </a:p>
          <a:p>
            <a:r>
              <a:rPr lang="en-US" sz="1400" b="1" dirty="0">
                <a:solidFill>
                  <a:schemeClr val="tx1"/>
                </a:solidFill>
                <a:latin typeface="Montserrat"/>
              </a:rPr>
              <a:t>Use cases:</a:t>
            </a:r>
            <a:endParaRPr lang="ru-RU" sz="1400" b="1" dirty="0">
              <a:solidFill>
                <a:schemeClr val="tx1"/>
              </a:solidFill>
              <a:latin typeface="Montserrat" pitchFamily="2" charset="0"/>
            </a:endParaRPr>
          </a:p>
          <a:p>
            <a:endParaRPr lang="ru-RU" sz="1400" dirty="0">
              <a:solidFill>
                <a:schemeClr val="tx1"/>
              </a:solidFill>
              <a:latin typeface="Montserrat" pitchFamily="2" charset="0"/>
              <a:cs typeface="Segoe UI" panose="020B0502040204020203" pitchFamily="34" charset="0"/>
            </a:endParaRPr>
          </a:p>
          <a:p>
            <a:pPr algn="just"/>
            <a:r>
              <a:rPr lang="en-US" sz="1400" dirty="0">
                <a:solidFill>
                  <a:schemeClr val="tx1"/>
                </a:solidFill>
                <a:latin typeface="Montserrat"/>
              </a:rPr>
              <a:t>The product helps manage project tasks at all levels, from planning to final product delivery. Setting up filters, displaying tasks on the Gantt chart and Kanban board will help you effectively track and analyze your team's performance. Compare management strategies and choose the best one for you.</a:t>
            </a:r>
            <a:endParaRPr lang="en-US" sz="1400" dirty="0"/>
          </a:p>
          <a:p>
            <a:pPr algn="just"/>
            <a:br>
              <a:rPr lang="ru-RU" sz="1200" b="1" dirty="0">
                <a:solidFill>
                  <a:schemeClr val="tx1"/>
                </a:solidFill>
                <a:latin typeface="Montserrat" pitchFamily="2" charset="0"/>
                <a:cs typeface="Segoe UI" panose="020B0502040204020203" pitchFamily="34" charset="0"/>
              </a:rPr>
            </a:br>
            <a:endParaRPr lang="ru-RU" sz="1200" dirty="0">
              <a:solidFill>
                <a:schemeClr val="tx1"/>
              </a:solidFill>
              <a:latin typeface="Montserrat" pitchFamily="2" charset="0"/>
              <a:cs typeface="Segoe UI" panose="020B0502040204020203" pitchFamily="34" charset="0"/>
            </a:endParaRPr>
          </a:p>
        </p:txBody>
      </p:sp>
      <p:pic>
        <p:nvPicPr>
          <p:cNvPr id="2" name="Рисунок 32">
            <a:extLst>
              <a:ext uri="{FF2B5EF4-FFF2-40B4-BE49-F238E27FC236}">
                <a16:creationId xmlns:a16="http://schemas.microsoft.com/office/drawing/2014/main" id="{6047FC6B-A6DE-B78D-71E4-BE4DE8E089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24800" y="1897200"/>
            <a:ext cx="6308200" cy="4563670"/>
          </a:xfrm>
          <a:prstGeom prst="rect">
            <a:avLst/>
          </a:prstGeom>
        </p:spPr>
      </p:pic>
      <p:pic>
        <p:nvPicPr>
          <p:cNvPr id="9" name="Picture 8">
            <a:extLst>
              <a:ext uri="{FF2B5EF4-FFF2-40B4-BE49-F238E27FC236}">
                <a16:creationId xmlns:a16="http://schemas.microsoft.com/office/drawing/2014/main" id="{E3478B27-95FC-D082-1804-461AD06A6411}"/>
              </a:ext>
            </a:extLst>
          </p:cNvPr>
          <p:cNvPicPr>
            <a:picLocks noChangeAspect="1"/>
          </p:cNvPicPr>
          <p:nvPr/>
        </p:nvPicPr>
        <p:blipFill>
          <a:blip r:embed="rId6"/>
          <a:stretch>
            <a:fillRect/>
          </a:stretch>
        </p:blipFill>
        <p:spPr>
          <a:xfrm>
            <a:off x="6119443" y="2138767"/>
            <a:ext cx="5718913" cy="2898182"/>
          </a:xfrm>
          <a:prstGeom prst="rect">
            <a:avLst/>
          </a:prstGeom>
        </p:spPr>
      </p:pic>
    </p:spTree>
    <p:extLst>
      <p:ext uri="{BB962C8B-B14F-4D97-AF65-F5344CB8AC3E}">
        <p14:creationId xmlns:p14="http://schemas.microsoft.com/office/powerpoint/2010/main" val="3149519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Project Management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3"/>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4">
            <a:alphaModFix/>
          </a:blip>
          <a:srcRect/>
          <a:stretch/>
        </p:blipFill>
        <p:spPr>
          <a:xfrm>
            <a:off x="390605" y="325869"/>
            <a:ext cx="2062310" cy="612499"/>
          </a:xfrm>
          <a:prstGeom prst="rect">
            <a:avLst/>
          </a:prstGeom>
          <a:noFill/>
          <a:ln>
            <a:noFill/>
          </a:ln>
        </p:spPr>
      </p:pic>
      <p:sp>
        <p:nvSpPr>
          <p:cNvPr id="10" name="Rectangle 1"/>
          <p:cNvSpPr/>
          <p:nvPr/>
        </p:nvSpPr>
        <p:spPr>
          <a:xfrm>
            <a:off x="390604" y="2205213"/>
            <a:ext cx="4782931" cy="5062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ru-RU" sz="1200" b="1" dirty="0">
              <a:solidFill>
                <a:schemeClr val="tx1"/>
              </a:solidFill>
              <a:latin typeface="Montserrat" pitchFamily="2" charset="0"/>
            </a:endParaRPr>
          </a:p>
          <a:p>
            <a:r>
              <a:rPr lang="en-US" sz="1400" b="1" dirty="0">
                <a:solidFill>
                  <a:schemeClr val="tx1"/>
                </a:solidFill>
                <a:latin typeface="Montserrat"/>
              </a:rPr>
              <a:t>Key features:</a:t>
            </a:r>
            <a:endParaRPr lang="ru-RU" sz="1400" b="1" dirty="0">
              <a:solidFill>
                <a:schemeClr val="tx1"/>
              </a:solidFill>
              <a:latin typeface="Montserrat" pitchFamily="2" charset="0"/>
            </a:endParaRPr>
          </a:p>
          <a:p>
            <a:endParaRPr lang="ru-RU" sz="1400" dirty="0">
              <a:solidFill>
                <a:schemeClr val="tx1"/>
              </a:solidFill>
              <a:latin typeface="Montserrat" pitchFamily="2" charset="0"/>
              <a:cs typeface="Segoe UI" panose="020B0502040204020203" pitchFamily="34" charset="0"/>
            </a:endParaRP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Assign, monitor, and manage task stages;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Quick access to detailed task information;</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Manage task priorities;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Identify weaknesses in project progress;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Detailed project tasks progress monitoring;</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Analyzing resources spent on execution of tasks;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Control and optimization of employees' working hours;</a:t>
            </a:r>
          </a:p>
          <a:p>
            <a:pPr marL="171450" indent="-171450">
              <a:lnSpc>
                <a:spcPct val="150000"/>
              </a:lnSpc>
              <a:buClr>
                <a:schemeClr val="accent1"/>
              </a:buClr>
              <a:buFont typeface="Arial" panose="020B0604020202020204" pitchFamily="34" charset="0"/>
              <a:buChar char="•"/>
            </a:pPr>
            <a:r>
              <a:rPr lang="en-US" sz="1400" dirty="0">
                <a:solidFill>
                  <a:schemeClr val="tx1"/>
                </a:solidFill>
                <a:latin typeface="Montserrat"/>
              </a:rPr>
              <a:t>Visualization of tasks, their number and execution stages on the Gantt chart and Kanban board.</a:t>
            </a:r>
          </a:p>
          <a:p>
            <a:pPr>
              <a:lnSpc>
                <a:spcPct val="150000"/>
              </a:lnSpc>
              <a:buClr>
                <a:schemeClr val="accent1"/>
              </a:buClr>
            </a:pPr>
            <a:br>
              <a:rPr lang="en-US" sz="1200" dirty="0">
                <a:solidFill>
                  <a:schemeClr val="tx1"/>
                </a:solidFill>
                <a:latin typeface="Montserrat"/>
              </a:rPr>
            </a:br>
            <a:br>
              <a:rPr lang="ru-RU" sz="1200" b="1" dirty="0">
                <a:solidFill>
                  <a:schemeClr val="tx1"/>
                </a:solidFill>
                <a:latin typeface="Montserrat" pitchFamily="2" charset="0"/>
                <a:cs typeface="Segoe UI" panose="020B0502040204020203" pitchFamily="34" charset="0"/>
              </a:rPr>
            </a:br>
            <a:endParaRPr lang="ru-RU" sz="1200" dirty="0">
              <a:solidFill>
                <a:schemeClr val="tx1"/>
              </a:solidFill>
              <a:latin typeface="Montserrat" pitchFamily="2" charset="0"/>
              <a:cs typeface="Segoe UI" panose="020B0502040204020203" pitchFamily="34" charset="0"/>
            </a:endParaRPr>
          </a:p>
        </p:txBody>
      </p:sp>
      <p:pic>
        <p:nvPicPr>
          <p:cNvPr id="2" name="Рисунок 32">
            <a:extLst>
              <a:ext uri="{FF2B5EF4-FFF2-40B4-BE49-F238E27FC236}">
                <a16:creationId xmlns:a16="http://schemas.microsoft.com/office/drawing/2014/main" id="{E448F92E-9B4D-ED84-38B9-7419320A6A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24800" y="1897200"/>
            <a:ext cx="6308200" cy="456367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B1ACDFC-DBB3-EF04-61A3-81A4A36F88C3}"/>
              </a:ext>
            </a:extLst>
          </p:cNvPr>
          <p:cNvPicPr>
            <a:picLocks noChangeAspect="1"/>
          </p:cNvPicPr>
          <p:nvPr/>
        </p:nvPicPr>
        <p:blipFill>
          <a:blip r:embed="rId6"/>
          <a:stretch>
            <a:fillRect/>
          </a:stretch>
        </p:blipFill>
        <p:spPr>
          <a:xfrm>
            <a:off x="6110165" y="2130949"/>
            <a:ext cx="5754841" cy="2910177"/>
          </a:xfrm>
          <a:prstGeom prst="rect">
            <a:avLst/>
          </a:prstGeom>
        </p:spPr>
      </p:pic>
    </p:spTree>
    <p:extLst>
      <p:ext uri="{BB962C8B-B14F-4D97-AF65-F5344CB8AC3E}">
        <p14:creationId xmlns:p14="http://schemas.microsoft.com/office/powerpoint/2010/main" val="155793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 name="Rectangle 4">
            <a:extLst>
              <a:ext uri="{FF2B5EF4-FFF2-40B4-BE49-F238E27FC236}">
                <a16:creationId xmlns:a16="http://schemas.microsoft.com/office/drawing/2014/main" id="{5FD78D98-E4FB-4861-B97E-8C042AC8EDCA}"/>
              </a:ext>
            </a:extLst>
          </p:cNvPr>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F56B148-8D29-4870-A1DE-669A8E3D29E6}"/>
              </a:ext>
            </a:extLst>
          </p:cNvPr>
          <p:cNvSpPr/>
          <p:nvPr/>
        </p:nvSpPr>
        <p:spPr>
          <a:xfrm>
            <a:off x="0" y="1592714"/>
            <a:ext cx="12192001" cy="61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13"/>
          <p:cNvSpPr/>
          <p:nvPr/>
        </p:nvSpPr>
        <p:spPr>
          <a:xfrm>
            <a:off x="490655" y="1592713"/>
            <a:ext cx="4884466" cy="61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000" b="1" dirty="0">
                <a:solidFill>
                  <a:schemeClr val="bg1"/>
                </a:solidFill>
              </a:rPr>
              <a:t>Project Management for </a:t>
            </a:r>
            <a:r>
              <a:rPr lang="en-US" sz="2000" b="1" dirty="0" err="1">
                <a:solidFill>
                  <a:schemeClr val="bg1"/>
                </a:solidFill>
              </a:rPr>
              <a:t>Creatio</a:t>
            </a:r>
            <a:endParaRPr lang="en-GB" sz="2000" b="1" dirty="0">
              <a:solidFill>
                <a:schemeClr val="bg1"/>
              </a:solidFill>
              <a:effectLst>
                <a:outerShdw blurRad="50800" dist="38100" dir="2700000" algn="tl" rotWithShape="0">
                  <a:prstClr val="black">
                    <a:alpha val="40000"/>
                  </a:prstClr>
                </a:outerShdw>
              </a:effectLst>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8E7256B-D8AB-416F-A6B5-925D300A268B}"/>
              </a:ext>
            </a:extLst>
          </p:cNvPr>
          <p:cNvPicPr>
            <a:picLocks noChangeAspect="1"/>
          </p:cNvPicPr>
          <p:nvPr/>
        </p:nvPicPr>
        <p:blipFill>
          <a:blip r:embed="rId3"/>
          <a:srcRect/>
          <a:stretch/>
        </p:blipFill>
        <p:spPr>
          <a:xfrm>
            <a:off x="9879246" y="6316561"/>
            <a:ext cx="2097887" cy="300932"/>
          </a:xfrm>
          <a:prstGeom prst="rect">
            <a:avLst/>
          </a:prstGeom>
        </p:spPr>
      </p:pic>
      <p:pic>
        <p:nvPicPr>
          <p:cNvPr id="8" name="Google Shape;465;p58">
            <a:extLst>
              <a:ext uri="{FF2B5EF4-FFF2-40B4-BE49-F238E27FC236}">
                <a16:creationId xmlns:a16="http://schemas.microsoft.com/office/drawing/2014/main" id="{01BBF713-4536-4232-A6E5-B4A7BBC424BD}"/>
              </a:ext>
            </a:extLst>
          </p:cNvPr>
          <p:cNvPicPr preferRelativeResize="0"/>
          <p:nvPr/>
        </p:nvPicPr>
        <p:blipFill rotWithShape="1">
          <a:blip r:embed="rId4">
            <a:alphaModFix/>
          </a:blip>
          <a:srcRect/>
          <a:stretch/>
        </p:blipFill>
        <p:spPr>
          <a:xfrm>
            <a:off x="390605" y="325869"/>
            <a:ext cx="2062310" cy="612499"/>
          </a:xfrm>
          <a:prstGeom prst="rect">
            <a:avLst/>
          </a:prstGeom>
          <a:noFill/>
          <a:ln>
            <a:noFill/>
          </a:ln>
        </p:spPr>
      </p:pic>
      <p:sp>
        <p:nvSpPr>
          <p:cNvPr id="2" name="Прямоугольник 1"/>
          <p:cNvSpPr/>
          <p:nvPr/>
        </p:nvSpPr>
        <p:spPr>
          <a:xfrm>
            <a:off x="390605" y="2413336"/>
            <a:ext cx="6096000" cy="2031325"/>
          </a:xfrm>
          <a:prstGeom prst="rect">
            <a:avLst/>
          </a:prstGeom>
        </p:spPr>
        <p:txBody>
          <a:bodyPr>
            <a:spAutoFit/>
          </a:bodyPr>
          <a:lstStyle/>
          <a:p>
            <a:r>
              <a:rPr lang="ru-RU" b="1" dirty="0">
                <a:solidFill>
                  <a:schemeClr val="accent1"/>
                </a:solidFill>
                <a:latin typeface="Montserrat"/>
              </a:rPr>
              <a:t>CONTACT US:</a:t>
            </a:r>
            <a:endParaRPr lang="uk-UA" dirty="0">
              <a:solidFill>
                <a:schemeClr val="accent1"/>
              </a:solidFill>
              <a:latin typeface="Montserrat"/>
            </a:endParaRPr>
          </a:p>
          <a:p>
            <a:r>
              <a:rPr lang="ru-RU" dirty="0">
                <a:latin typeface="Montserrat"/>
              </a:rPr>
              <a:t> </a:t>
            </a:r>
            <a:endParaRPr lang="uk-UA" dirty="0">
              <a:latin typeface="Montserrat"/>
            </a:endParaRPr>
          </a:p>
          <a:p>
            <a:r>
              <a:rPr lang="ru-RU" u="sng" dirty="0">
                <a:latin typeface="Montserrat"/>
              </a:rPr>
              <a:t>salesup-it.com</a:t>
            </a:r>
            <a:endParaRPr lang="uk-UA" dirty="0">
              <a:latin typeface="Montserrat"/>
            </a:endParaRPr>
          </a:p>
          <a:p>
            <a:r>
              <a:rPr lang="ru-RU" u="sng" dirty="0">
                <a:latin typeface="Montserrat"/>
              </a:rPr>
              <a:t>care@salesup-it.com</a:t>
            </a:r>
            <a:endParaRPr lang="uk-UA" dirty="0">
              <a:latin typeface="Montserrat"/>
            </a:endParaRPr>
          </a:p>
          <a:p>
            <a:r>
              <a:rPr lang="ru-RU" dirty="0">
                <a:latin typeface="Montserrat"/>
              </a:rPr>
              <a:t> </a:t>
            </a:r>
            <a:endParaRPr lang="uk-UA" dirty="0">
              <a:latin typeface="Montserrat"/>
            </a:endParaRPr>
          </a:p>
          <a:p>
            <a:r>
              <a:rPr lang="ru-RU" dirty="0">
                <a:latin typeface="Montserrat"/>
              </a:rPr>
              <a:t>+38 050 140 11 22</a:t>
            </a:r>
            <a:endParaRPr lang="uk-UA" dirty="0">
              <a:latin typeface="Montserrat"/>
            </a:endParaRPr>
          </a:p>
          <a:p>
            <a:r>
              <a:rPr lang="ru-RU" dirty="0" err="1">
                <a:latin typeface="Montserrat"/>
              </a:rPr>
              <a:t>Kyiv</a:t>
            </a:r>
            <a:r>
              <a:rPr lang="ru-RU" dirty="0">
                <a:latin typeface="Montserrat"/>
              </a:rPr>
              <a:t>, </a:t>
            </a:r>
            <a:r>
              <a:rPr lang="ru-RU" dirty="0" err="1">
                <a:latin typeface="Montserrat"/>
              </a:rPr>
              <a:t>Lobanovskoho</a:t>
            </a:r>
            <a:r>
              <a:rPr lang="ru-RU" dirty="0">
                <a:latin typeface="Montserrat"/>
              </a:rPr>
              <a:t> </a:t>
            </a:r>
            <a:r>
              <a:rPr lang="ru-RU" dirty="0" err="1">
                <a:latin typeface="Montserrat"/>
              </a:rPr>
              <a:t>Avenue</a:t>
            </a:r>
            <a:r>
              <a:rPr lang="ru-RU" dirty="0">
                <a:latin typeface="Montserrat"/>
              </a:rPr>
              <a:t>, 119В</a:t>
            </a:r>
            <a:endParaRPr lang="uk-UA" dirty="0">
              <a:latin typeface="Montserrat"/>
            </a:endParaRPr>
          </a:p>
        </p:txBody>
      </p:sp>
      <p:pic>
        <p:nvPicPr>
          <p:cNvPr id="11" name="Picture 7"/>
          <p:cNvPicPr/>
          <p:nvPr/>
        </p:nvPicPr>
        <p:blipFill>
          <a:blip r:embed="rId5">
            <a:extLst>
              <a:ext uri="{28A0092B-C50C-407E-A947-70E740481C1C}">
                <a14:useLocalDpi xmlns:a14="http://schemas.microsoft.com/office/drawing/2010/main" val="0"/>
              </a:ext>
            </a:extLst>
          </a:blip>
          <a:stretch>
            <a:fillRect/>
          </a:stretch>
        </p:blipFill>
        <p:spPr>
          <a:xfrm>
            <a:off x="4237200" y="2413337"/>
            <a:ext cx="1655600" cy="1610023"/>
          </a:xfrm>
          <a:prstGeom prst="rect">
            <a:avLst/>
          </a:prstGeom>
        </p:spPr>
      </p:pic>
    </p:spTree>
    <p:extLst>
      <p:ext uri="{BB962C8B-B14F-4D97-AF65-F5344CB8AC3E}">
        <p14:creationId xmlns:p14="http://schemas.microsoft.com/office/powerpoint/2010/main" val="2674198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Light"/>
        <a:ea typeface=""/>
        <a:cs typeface=""/>
      </a:majorFont>
      <a:minorFont>
        <a:latin typeface="Segoe U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r" defTabSz="914400" rtl="0" eaLnBrk="1" fontAlgn="base" latinLnBrk="0" hangingPunct="1">
          <a:lnSpc>
            <a:spcPct val="70000"/>
          </a:lnSpc>
          <a:spcBef>
            <a:spcPct val="0"/>
          </a:spcBef>
          <a:spcAft>
            <a:spcPct val="0"/>
          </a:spcAft>
          <a:buClrTx/>
          <a:buSzTx/>
          <a:buFontTx/>
          <a:buBlip>
            <a:blip xmlns:r="http://schemas.openxmlformats.org/officeDocument/2006/relationships" r:embed="rId1"/>
          </a:buBlip>
          <a:tabLst/>
          <a:defRPr kumimoji="0" sz="2900" b="0" i="0" u="none" strike="noStrike" cap="none" normalizeH="0" baseline="0" smtClean="0">
            <a:ln>
              <a:noFill/>
            </a:ln>
            <a:solidFill>
              <a:schemeClr val="bg1"/>
            </a:solidFill>
            <a:effectLst/>
            <a:latin typeface="Verdana" pitchFamily="34" charset="0"/>
          </a:defRPr>
        </a:defPPr>
      </a:lstStyle>
    </a:spDef>
    <a:lnDef>
      <a:spPr bwMode="auto">
        <a:noFill/>
        <a:ln w="9525" cap="flat" cmpd="sng" algn="ctr">
          <a:solidFill>
            <a:schemeClr val="bg1">
              <a:lumMod val="75000"/>
            </a:schemeClr>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Terrasoft">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0B1727"/>
      </a:accent5>
      <a:accent6>
        <a:srgbClr val="0B2D4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852</Words>
  <Application>Microsoft Macintosh PowerPoint</Application>
  <PresentationFormat>Widescreen</PresentationFormat>
  <Paragraphs>56</Paragraphs>
  <Slides>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Montserrat</vt:lpstr>
      <vt:lpstr>Quattrocento Sans</vt:lpstr>
      <vt:lpstr>Segoe UI</vt:lpstr>
      <vt:lpstr>Segoe UI Light</vt:lpstr>
      <vt:lpstr>Default Design</vt:lpstr>
      <vt:lpstr>1_Тема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Gleb Korostyliov</dc:creator>
  <cp:lastModifiedBy>Volodymyr Kvasnitskyi</cp:lastModifiedBy>
  <cp:revision>217</cp:revision>
  <dcterms:created xsi:type="dcterms:W3CDTF">2019-04-18T05:54:06Z</dcterms:created>
  <dcterms:modified xsi:type="dcterms:W3CDTF">2023-08-16T20:50:24Z</dcterms:modified>
</cp:coreProperties>
</file>